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6" r:id="rId4"/>
    <p:sldId id="259" r:id="rId5"/>
    <p:sldId id="280" r:id="rId6"/>
    <p:sldId id="263" r:id="rId7"/>
    <p:sldId id="262" r:id="rId8"/>
    <p:sldId id="268" r:id="rId9"/>
    <p:sldId id="281" r:id="rId10"/>
    <p:sldId id="282" r:id="rId11"/>
    <p:sldId id="269"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8CB"/>
    <a:srgbClr val="FFFFFF"/>
    <a:srgbClr val="4CB944"/>
    <a:srgbClr val="FFDB00"/>
    <a:srgbClr val="EA3546"/>
    <a:srgbClr val="F8C2C7"/>
    <a:srgbClr val="C9EAC6"/>
    <a:srgbClr val="F17B86"/>
    <a:srgbClr val="8FD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1" autoAdjust="0"/>
    <p:restoredTop sz="94660"/>
  </p:normalViewPr>
  <p:slideViewPr>
    <p:cSldViewPr snapToGrid="0">
      <p:cViewPr varScale="1">
        <p:scale>
          <a:sx n="178" d="100"/>
          <a:sy n="178" d="100"/>
        </p:scale>
        <p:origin x="174" y="3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16372-1E5B-D95A-63C2-9AA13DEA04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36080A00-7085-6EC4-CC33-DDFC123181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58851-A6D0-4E3C-8D33-6F8ADBA0BC8F}" type="datetimeFigureOut">
              <a:rPr lang="en-IE" smtClean="0"/>
              <a:t>23/02/2026</a:t>
            </a:fld>
            <a:endParaRPr lang="en-IE"/>
          </a:p>
        </p:txBody>
      </p:sp>
      <p:sp>
        <p:nvSpPr>
          <p:cNvPr id="4" name="Footer Placeholder 3">
            <a:extLst>
              <a:ext uri="{FF2B5EF4-FFF2-40B4-BE49-F238E27FC236}">
                <a16:creationId xmlns:a16="http://schemas.microsoft.com/office/drawing/2014/main" id="{E05926C4-4363-DA88-0905-425F2314E2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F328C5-2AD7-1E2B-D0BB-3CA12A1D5C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ED895C-B8B9-4B6D-AAC7-7BCAC5E75033}" type="slidenum">
              <a:rPr lang="en-IE" smtClean="0"/>
              <a:t>‹#›</a:t>
            </a:fld>
            <a:endParaRPr lang="en-IE"/>
          </a:p>
        </p:txBody>
      </p:sp>
    </p:spTree>
    <p:extLst>
      <p:ext uri="{BB962C8B-B14F-4D97-AF65-F5344CB8AC3E}">
        <p14:creationId xmlns:p14="http://schemas.microsoft.com/office/powerpoint/2010/main" val="36207438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FE82-11E7-4B08-9B1B-FA39769E3DF5}" type="datetimeFigureOut">
              <a:rPr lang="en-IE" smtClean="0"/>
              <a:t>23/02/2026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85E2D-2822-4BF9-B0EE-BB3F46F72F3D}" type="slidenum">
              <a:rPr lang="en-IE" smtClean="0"/>
              <a:t>‹#›</a:t>
            </a:fld>
            <a:endParaRPr lang="en-IE"/>
          </a:p>
        </p:txBody>
      </p:sp>
    </p:spTree>
    <p:extLst>
      <p:ext uri="{BB962C8B-B14F-4D97-AF65-F5344CB8AC3E}">
        <p14:creationId xmlns:p14="http://schemas.microsoft.com/office/powerpoint/2010/main" val="7858703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p:nvPr>
        </p:nvSpPr>
        <p:spPr/>
        <p:txBody>
          <a:bodyPr/>
          <a:lstStyle/>
          <a:p>
            <a:endParaRPr lang="en-IE"/>
          </a:p>
        </p:txBody>
      </p:sp>
      <p:sp>
        <p:nvSpPr>
          <p:cNvPr id="5" name="Slide Number Placeholder 4"/>
          <p:cNvSpPr>
            <a:spLocks noGrp="1"/>
          </p:cNvSpPr>
          <p:nvPr>
            <p:ph type="sldNum" sz="quarter" idx="5"/>
          </p:nvPr>
        </p:nvSpPr>
        <p:spPr/>
        <p:txBody>
          <a:bodyPr/>
          <a:lstStyle/>
          <a:p>
            <a:fld id="{1D085E2D-2822-4BF9-B0EE-BB3F46F72F3D}" type="slidenum">
              <a:rPr lang="en-IE" smtClean="0"/>
              <a:t>1</a:t>
            </a:fld>
            <a:endParaRPr lang="en-IE"/>
          </a:p>
        </p:txBody>
      </p:sp>
    </p:spTree>
    <p:extLst>
      <p:ext uri="{BB962C8B-B14F-4D97-AF65-F5344CB8AC3E}">
        <p14:creationId xmlns:p14="http://schemas.microsoft.com/office/powerpoint/2010/main" val="298818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8D678B91-4055-4CFB-9F92-7F023371DEBA}" type="slidenum">
              <a:rPr lang="en-IE" smtClean="0"/>
              <a:t>4</a:t>
            </a:fld>
            <a:endParaRPr lang="en-IE"/>
          </a:p>
        </p:txBody>
      </p:sp>
    </p:spTree>
    <p:extLst>
      <p:ext uri="{BB962C8B-B14F-4D97-AF65-F5344CB8AC3E}">
        <p14:creationId xmlns:p14="http://schemas.microsoft.com/office/powerpoint/2010/main" val="184188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p:nvPr>
        </p:nvSpPr>
        <p:spPr/>
        <p:txBody>
          <a:bodyPr/>
          <a:lstStyle/>
          <a:p>
            <a:endParaRPr lang="en-IE"/>
          </a:p>
        </p:txBody>
      </p:sp>
      <p:sp>
        <p:nvSpPr>
          <p:cNvPr id="5" name="Slide Number Placeholder 4"/>
          <p:cNvSpPr>
            <a:spLocks noGrp="1"/>
          </p:cNvSpPr>
          <p:nvPr>
            <p:ph type="sldNum" sz="quarter" idx="5"/>
          </p:nvPr>
        </p:nvSpPr>
        <p:spPr/>
        <p:txBody>
          <a:bodyPr/>
          <a:lstStyle/>
          <a:p>
            <a:fld id="{1D085E2D-2822-4BF9-B0EE-BB3F46F72F3D}" type="slidenum">
              <a:rPr lang="en-IE" smtClean="0"/>
              <a:t>12</a:t>
            </a:fld>
            <a:endParaRPr lang="en-IE"/>
          </a:p>
        </p:txBody>
      </p:sp>
    </p:spTree>
    <p:extLst>
      <p:ext uri="{BB962C8B-B14F-4D97-AF65-F5344CB8AC3E}">
        <p14:creationId xmlns:p14="http://schemas.microsoft.com/office/powerpoint/2010/main" val="26407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Header Placeholder 3"/>
          <p:cNvSpPr>
            <a:spLocks noGrp="1"/>
          </p:cNvSpPr>
          <p:nvPr>
            <p:ph type="hdr" sz="quarter"/>
          </p:nvPr>
        </p:nvSpPr>
        <p:spPr/>
        <p:txBody>
          <a:bodyPr/>
          <a:lstStyle/>
          <a:p>
            <a:endParaRPr lang="en-IE"/>
          </a:p>
        </p:txBody>
      </p:sp>
      <p:sp>
        <p:nvSpPr>
          <p:cNvPr id="5" name="Slide Number Placeholder 4"/>
          <p:cNvSpPr>
            <a:spLocks noGrp="1"/>
          </p:cNvSpPr>
          <p:nvPr>
            <p:ph type="sldNum" sz="quarter" idx="5"/>
          </p:nvPr>
        </p:nvSpPr>
        <p:spPr/>
        <p:txBody>
          <a:bodyPr/>
          <a:lstStyle/>
          <a:p>
            <a:fld id="{1D085E2D-2822-4BF9-B0EE-BB3F46F72F3D}" type="slidenum">
              <a:rPr lang="en-IE" smtClean="0"/>
              <a:t>13</a:t>
            </a:fld>
            <a:endParaRPr lang="en-IE"/>
          </a:p>
        </p:txBody>
      </p:sp>
    </p:spTree>
    <p:extLst>
      <p:ext uri="{BB962C8B-B14F-4D97-AF65-F5344CB8AC3E}">
        <p14:creationId xmlns:p14="http://schemas.microsoft.com/office/powerpoint/2010/main" val="375108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3C5EA7C-8D27-92C7-F742-5DAA09FDC7D7}"/>
              </a:ext>
            </a:extLst>
          </p:cNvPr>
          <p:cNvCxnSpPr/>
          <p:nvPr userDrawn="1"/>
        </p:nvCxnSpPr>
        <p:spPr>
          <a:xfrm>
            <a:off x="146720" y="1531719"/>
            <a:ext cx="11898559" cy="0"/>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E6FDF20-76AB-6EC1-1DC1-EF8DBE360496}"/>
              </a:ext>
            </a:extLst>
          </p:cNvPr>
          <p:cNvPicPr>
            <a:picLocks noChangeAspect="1"/>
          </p:cNvPicPr>
          <p:nvPr userDrawn="1"/>
        </p:nvPicPr>
        <p:blipFill>
          <a:blip r:embed="rId2"/>
          <a:stretch>
            <a:fillRect/>
          </a:stretch>
        </p:blipFill>
        <p:spPr>
          <a:xfrm>
            <a:off x="230735" y="2340136"/>
            <a:ext cx="2140009" cy="1881485"/>
          </a:xfrm>
          <a:prstGeom prst="rect">
            <a:avLst/>
          </a:prstGeom>
        </p:spPr>
      </p:pic>
      <p:pic>
        <p:nvPicPr>
          <p:cNvPr id="11" name="Picture 10">
            <a:extLst>
              <a:ext uri="{FF2B5EF4-FFF2-40B4-BE49-F238E27FC236}">
                <a16:creationId xmlns:a16="http://schemas.microsoft.com/office/drawing/2014/main" id="{240B220D-DD49-5588-9B2B-9C8EACCF1EB0}"/>
              </a:ext>
            </a:extLst>
          </p:cNvPr>
          <p:cNvPicPr>
            <a:picLocks noChangeAspect="1"/>
          </p:cNvPicPr>
          <p:nvPr userDrawn="1"/>
        </p:nvPicPr>
        <p:blipFill>
          <a:blip r:embed="rId3"/>
          <a:stretch>
            <a:fillRect/>
          </a:stretch>
        </p:blipFill>
        <p:spPr>
          <a:xfrm>
            <a:off x="4999289" y="121041"/>
            <a:ext cx="5659986" cy="1328565"/>
          </a:xfrm>
          <a:prstGeom prst="rect">
            <a:avLst/>
          </a:prstGeom>
        </p:spPr>
      </p:pic>
      <p:pic>
        <p:nvPicPr>
          <p:cNvPr id="16" name="Picture 15">
            <a:extLst>
              <a:ext uri="{FF2B5EF4-FFF2-40B4-BE49-F238E27FC236}">
                <a16:creationId xmlns:a16="http://schemas.microsoft.com/office/drawing/2014/main" id="{4CCA7BEE-B686-1135-C23F-C10F32B2B959}"/>
              </a:ext>
            </a:extLst>
          </p:cNvPr>
          <p:cNvPicPr>
            <a:picLocks noChangeAspect="1"/>
          </p:cNvPicPr>
          <p:nvPr userDrawn="1"/>
        </p:nvPicPr>
        <p:blipFill>
          <a:blip r:embed="rId4"/>
          <a:stretch>
            <a:fillRect/>
          </a:stretch>
        </p:blipFill>
        <p:spPr>
          <a:xfrm>
            <a:off x="898332" y="370274"/>
            <a:ext cx="2733944" cy="774861"/>
          </a:xfrm>
          <a:prstGeom prst="rect">
            <a:avLst/>
          </a:prstGeom>
        </p:spPr>
      </p:pic>
      <p:sp>
        <p:nvSpPr>
          <p:cNvPr id="17" name="TextBox 16">
            <a:extLst>
              <a:ext uri="{FF2B5EF4-FFF2-40B4-BE49-F238E27FC236}">
                <a16:creationId xmlns:a16="http://schemas.microsoft.com/office/drawing/2014/main" id="{08C51061-BB8E-B2C3-8EC9-9056C9FCEF0E}"/>
              </a:ext>
            </a:extLst>
          </p:cNvPr>
          <p:cNvSpPr txBox="1"/>
          <p:nvPr userDrawn="1"/>
        </p:nvSpPr>
        <p:spPr>
          <a:xfrm>
            <a:off x="495656" y="2025353"/>
            <a:ext cx="1555335" cy="369332"/>
          </a:xfrm>
          <a:prstGeom prst="rect">
            <a:avLst/>
          </a:prstGeom>
          <a:noFill/>
        </p:spPr>
        <p:txBody>
          <a:bodyPr wrap="square" rtlCol="0">
            <a:spAutoFit/>
          </a:bodyPr>
          <a:lstStyle/>
          <a:p>
            <a:pPr algn="ctr"/>
            <a:r>
              <a:rPr lang="en-IE" b="1" dirty="0"/>
              <a:t>App No. 4</a:t>
            </a:r>
          </a:p>
        </p:txBody>
      </p:sp>
      <p:sp>
        <p:nvSpPr>
          <p:cNvPr id="3" name="Content Placeholder 2">
            <a:extLst>
              <a:ext uri="{FF2B5EF4-FFF2-40B4-BE49-F238E27FC236}">
                <a16:creationId xmlns:a16="http://schemas.microsoft.com/office/drawing/2014/main" id="{A8C45BB2-1C1B-EEAD-744B-BF9F9FB99E69}"/>
              </a:ext>
            </a:extLst>
          </p:cNvPr>
          <p:cNvSpPr>
            <a:spLocks noGrp="1"/>
          </p:cNvSpPr>
          <p:nvPr>
            <p:ph sz="quarter" idx="10"/>
          </p:nvPr>
        </p:nvSpPr>
        <p:spPr>
          <a:xfrm>
            <a:off x="1265238" y="6615113"/>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7707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66568BA-9604-E6A1-6E23-FA5BECF5A29E}"/>
              </a:ext>
            </a:extLst>
          </p:cNvPr>
          <p:cNvSpPr/>
          <p:nvPr userDrawn="1"/>
        </p:nvSpPr>
        <p:spPr>
          <a:xfrm>
            <a:off x="3993243" y="1965774"/>
            <a:ext cx="2311400" cy="1816100"/>
          </a:xfrm>
          <a:prstGeom prst="roundRect">
            <a:avLst>
              <a:gd name="adj" fmla="val 10597"/>
            </a:avLst>
          </a:prstGeom>
          <a:solidFill>
            <a:schemeClr val="bg1"/>
          </a:solidFill>
          <a:ln>
            <a:solidFill>
              <a:srgbClr val="FFD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Rounded Corners 15">
            <a:extLst>
              <a:ext uri="{FF2B5EF4-FFF2-40B4-BE49-F238E27FC236}">
                <a16:creationId xmlns:a16="http://schemas.microsoft.com/office/drawing/2014/main" id="{FC6C0B0F-9F9B-D1D9-FF6D-68F70A4A4047}"/>
              </a:ext>
            </a:extLst>
          </p:cNvPr>
          <p:cNvSpPr/>
          <p:nvPr userDrawn="1"/>
        </p:nvSpPr>
        <p:spPr>
          <a:xfrm>
            <a:off x="355600" y="5605893"/>
            <a:ext cx="11480800" cy="516085"/>
          </a:xfrm>
          <a:prstGeom prst="roundRect">
            <a:avLst/>
          </a:prstGeom>
          <a:solidFill>
            <a:srgbClr val="FFDB00"/>
          </a:solidFill>
          <a:ln>
            <a:solidFill>
              <a:srgbClr val="FFD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6" name="Group 25">
            <a:extLst>
              <a:ext uri="{FF2B5EF4-FFF2-40B4-BE49-F238E27FC236}">
                <a16:creationId xmlns:a16="http://schemas.microsoft.com/office/drawing/2014/main" id="{65A9E5AD-9BC0-81F9-44A8-011B99396955}"/>
              </a:ext>
            </a:extLst>
          </p:cNvPr>
          <p:cNvGrpSpPr/>
          <p:nvPr userDrawn="1"/>
        </p:nvGrpSpPr>
        <p:grpSpPr>
          <a:xfrm>
            <a:off x="3839025" y="879090"/>
            <a:ext cx="3079750" cy="646332"/>
            <a:chOff x="222250" y="2066093"/>
            <a:chExt cx="3079750" cy="795337"/>
          </a:xfrm>
          <a:solidFill>
            <a:srgbClr val="FFDB00"/>
          </a:solidFill>
        </p:grpSpPr>
        <p:sp>
          <p:nvSpPr>
            <p:cNvPr id="27" name="Rectangle: Rounded Corners 26">
              <a:extLst>
                <a:ext uri="{FF2B5EF4-FFF2-40B4-BE49-F238E27FC236}">
                  <a16:creationId xmlns:a16="http://schemas.microsoft.com/office/drawing/2014/main" id="{115467B1-773D-49CF-694F-8FBC7693C22E}"/>
                </a:ext>
              </a:extLst>
            </p:cNvPr>
            <p:cNvSpPr/>
            <p:nvPr/>
          </p:nvSpPr>
          <p:spPr>
            <a:xfrm>
              <a:off x="222250" y="2066093"/>
              <a:ext cx="3079750" cy="795337"/>
            </a:xfrm>
            <a:prstGeom prst="roundRect">
              <a:avLst/>
            </a:prstGeom>
            <a:grp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TextBox 27">
              <a:extLst>
                <a:ext uri="{FF2B5EF4-FFF2-40B4-BE49-F238E27FC236}">
                  <a16:creationId xmlns:a16="http://schemas.microsoft.com/office/drawing/2014/main" id="{FAF8588F-4DB8-9C14-C54F-DD2A436CCC59}"/>
                </a:ext>
              </a:extLst>
            </p:cNvPr>
            <p:cNvSpPr txBox="1"/>
            <p:nvPr/>
          </p:nvSpPr>
          <p:spPr>
            <a:xfrm>
              <a:off x="486232" y="2145119"/>
              <a:ext cx="2787650" cy="568097"/>
            </a:xfrm>
            <a:prstGeom prst="rect">
              <a:avLst/>
            </a:prstGeom>
            <a:grpFill/>
            <a:ln>
              <a:solidFill>
                <a:srgbClr val="3C88CB"/>
              </a:solidFill>
            </a:ln>
          </p:spPr>
          <p:txBody>
            <a:bodyPr wrap="square" rtlCol="0">
              <a:spAutoFit/>
            </a:bodyPr>
            <a:lstStyle/>
            <a:p>
              <a:r>
                <a:rPr lang="en-IE" sz="2400" b="1" dirty="0">
                  <a:solidFill>
                    <a:srgbClr val="3C88CB"/>
                  </a:solidFill>
                </a:rPr>
                <a:t>View Results </a:t>
              </a:r>
              <a:r>
                <a:rPr lang="en-US" sz="2400" b="1" dirty="0">
                  <a:solidFill>
                    <a:srgbClr val="3C88CB"/>
                  </a:solidFill>
                </a:rPr>
                <a:t>​</a:t>
              </a:r>
              <a:endParaRPr lang="en-US" sz="2400" b="1" i="0" dirty="0">
                <a:solidFill>
                  <a:srgbClr val="3C88CB"/>
                </a:solidFill>
                <a:effectLst/>
              </a:endParaRPr>
            </a:p>
          </p:txBody>
        </p:sp>
      </p:grpSp>
      <p:sp>
        <p:nvSpPr>
          <p:cNvPr id="35" name="Speech Bubble: Oval 34">
            <a:extLst>
              <a:ext uri="{FF2B5EF4-FFF2-40B4-BE49-F238E27FC236}">
                <a16:creationId xmlns:a16="http://schemas.microsoft.com/office/drawing/2014/main" id="{E1588FD9-4CFD-D2E7-7F9F-70BAC0DD67A1}"/>
              </a:ext>
            </a:extLst>
          </p:cNvPr>
          <p:cNvSpPr/>
          <p:nvPr userDrawn="1"/>
        </p:nvSpPr>
        <p:spPr>
          <a:xfrm>
            <a:off x="6944143" y="1287928"/>
            <a:ext cx="3962399" cy="1796891"/>
          </a:xfrm>
          <a:prstGeom prst="wedgeEllipseCallout">
            <a:avLst>
              <a:gd name="adj1" fmla="val -41025"/>
              <a:gd name="adj2" fmla="val 63207"/>
            </a:avLst>
          </a:prstGeom>
          <a:solidFill>
            <a:srgbClr val="FFD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rgbClr val="3C88CB"/>
              </a:solidFill>
            </a:endParaRPr>
          </a:p>
        </p:txBody>
      </p:sp>
      <p:pic>
        <p:nvPicPr>
          <p:cNvPr id="5" name="Picture 4">
            <a:extLst>
              <a:ext uri="{FF2B5EF4-FFF2-40B4-BE49-F238E27FC236}">
                <a16:creationId xmlns:a16="http://schemas.microsoft.com/office/drawing/2014/main" id="{2E4A320F-DF4F-E5A4-5CBC-384BF2698CAF}"/>
              </a:ext>
            </a:extLst>
          </p:cNvPr>
          <p:cNvPicPr>
            <a:picLocks noChangeAspect="1"/>
          </p:cNvPicPr>
          <p:nvPr userDrawn="1"/>
        </p:nvPicPr>
        <p:blipFill>
          <a:blip r:embed="rId2"/>
          <a:stretch>
            <a:fillRect/>
          </a:stretch>
        </p:blipFill>
        <p:spPr>
          <a:xfrm>
            <a:off x="228209" y="218989"/>
            <a:ext cx="2418230" cy="586949"/>
          </a:xfrm>
          <a:prstGeom prst="rect">
            <a:avLst/>
          </a:prstGeom>
        </p:spPr>
      </p:pic>
    </p:spTree>
    <p:extLst>
      <p:ext uri="{BB962C8B-B14F-4D97-AF65-F5344CB8AC3E}">
        <p14:creationId xmlns:p14="http://schemas.microsoft.com/office/powerpoint/2010/main" val="130602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8113B8-4121-9646-F1ED-5F38A6B5F7B1}"/>
              </a:ext>
            </a:extLst>
          </p:cNvPr>
          <p:cNvPicPr>
            <a:picLocks noChangeAspect="1"/>
          </p:cNvPicPr>
          <p:nvPr userDrawn="1"/>
        </p:nvPicPr>
        <p:blipFill>
          <a:blip r:embed="rId2"/>
          <a:stretch>
            <a:fillRect/>
          </a:stretch>
        </p:blipFill>
        <p:spPr>
          <a:xfrm>
            <a:off x="0" y="0"/>
            <a:ext cx="5151045" cy="926757"/>
          </a:xfrm>
          <a:prstGeom prst="rect">
            <a:avLst/>
          </a:prstGeom>
        </p:spPr>
      </p:pic>
      <p:pic>
        <p:nvPicPr>
          <p:cNvPr id="5" name="Picture 4">
            <a:extLst>
              <a:ext uri="{FF2B5EF4-FFF2-40B4-BE49-F238E27FC236}">
                <a16:creationId xmlns:a16="http://schemas.microsoft.com/office/drawing/2014/main" id="{FF859421-7F14-61A2-021C-B28C6DB487A8}"/>
              </a:ext>
            </a:extLst>
          </p:cNvPr>
          <p:cNvPicPr>
            <a:picLocks noChangeAspect="1"/>
          </p:cNvPicPr>
          <p:nvPr userDrawn="1"/>
        </p:nvPicPr>
        <p:blipFill>
          <a:blip r:embed="rId3"/>
          <a:stretch>
            <a:fillRect/>
          </a:stretch>
        </p:blipFill>
        <p:spPr>
          <a:xfrm>
            <a:off x="1" y="926758"/>
            <a:ext cx="4108622" cy="997238"/>
          </a:xfrm>
          <a:prstGeom prst="rect">
            <a:avLst/>
          </a:prstGeom>
        </p:spPr>
      </p:pic>
      <p:pic>
        <p:nvPicPr>
          <p:cNvPr id="7" name="Picture 6">
            <a:extLst>
              <a:ext uri="{FF2B5EF4-FFF2-40B4-BE49-F238E27FC236}">
                <a16:creationId xmlns:a16="http://schemas.microsoft.com/office/drawing/2014/main" id="{093E41A8-9879-E9D5-A6BB-C05F035A7DC8}"/>
              </a:ext>
            </a:extLst>
          </p:cNvPr>
          <p:cNvPicPr>
            <a:picLocks noChangeAspect="1"/>
          </p:cNvPicPr>
          <p:nvPr userDrawn="1"/>
        </p:nvPicPr>
        <p:blipFill>
          <a:blip r:embed="rId4"/>
          <a:stretch>
            <a:fillRect/>
          </a:stretch>
        </p:blipFill>
        <p:spPr>
          <a:xfrm>
            <a:off x="0" y="1857632"/>
            <a:ext cx="3357179" cy="947352"/>
          </a:xfrm>
          <a:prstGeom prst="rect">
            <a:avLst/>
          </a:prstGeom>
        </p:spPr>
      </p:pic>
      <p:pic>
        <p:nvPicPr>
          <p:cNvPr id="9" name="Picture 8">
            <a:extLst>
              <a:ext uri="{FF2B5EF4-FFF2-40B4-BE49-F238E27FC236}">
                <a16:creationId xmlns:a16="http://schemas.microsoft.com/office/drawing/2014/main" id="{9D6C22C8-ACB9-04DA-3FE6-576E5041980B}"/>
              </a:ext>
            </a:extLst>
          </p:cNvPr>
          <p:cNvPicPr>
            <a:picLocks noChangeAspect="1"/>
          </p:cNvPicPr>
          <p:nvPr userDrawn="1"/>
        </p:nvPicPr>
        <p:blipFill>
          <a:blip r:embed="rId5"/>
          <a:stretch>
            <a:fillRect/>
          </a:stretch>
        </p:blipFill>
        <p:spPr>
          <a:xfrm>
            <a:off x="31257" y="2784027"/>
            <a:ext cx="6651846" cy="980917"/>
          </a:xfrm>
          <a:prstGeom prst="rect">
            <a:avLst/>
          </a:prstGeom>
        </p:spPr>
      </p:pic>
      <p:pic>
        <p:nvPicPr>
          <p:cNvPr id="12" name="Picture 11">
            <a:extLst>
              <a:ext uri="{FF2B5EF4-FFF2-40B4-BE49-F238E27FC236}">
                <a16:creationId xmlns:a16="http://schemas.microsoft.com/office/drawing/2014/main" id="{E0D6BB9D-EE74-072F-20BE-01264A547430}"/>
              </a:ext>
            </a:extLst>
          </p:cNvPr>
          <p:cNvPicPr>
            <a:picLocks noChangeAspect="1"/>
          </p:cNvPicPr>
          <p:nvPr userDrawn="1"/>
        </p:nvPicPr>
        <p:blipFill>
          <a:blip r:embed="rId6"/>
          <a:stretch>
            <a:fillRect/>
          </a:stretch>
        </p:blipFill>
        <p:spPr>
          <a:xfrm>
            <a:off x="31257" y="3735858"/>
            <a:ext cx="3231292" cy="1037282"/>
          </a:xfrm>
          <a:prstGeom prst="rect">
            <a:avLst/>
          </a:prstGeom>
        </p:spPr>
      </p:pic>
      <p:pic>
        <p:nvPicPr>
          <p:cNvPr id="14" name="Picture 13">
            <a:extLst>
              <a:ext uri="{FF2B5EF4-FFF2-40B4-BE49-F238E27FC236}">
                <a16:creationId xmlns:a16="http://schemas.microsoft.com/office/drawing/2014/main" id="{299ED2E1-D3CC-B1E7-69EE-2A7FD5BB181A}"/>
              </a:ext>
            </a:extLst>
          </p:cNvPr>
          <p:cNvPicPr>
            <a:picLocks noChangeAspect="1"/>
          </p:cNvPicPr>
          <p:nvPr userDrawn="1"/>
        </p:nvPicPr>
        <p:blipFill>
          <a:blip r:embed="rId7"/>
          <a:stretch>
            <a:fillRect/>
          </a:stretch>
        </p:blipFill>
        <p:spPr>
          <a:xfrm>
            <a:off x="31257" y="4752215"/>
            <a:ext cx="5782597" cy="1078652"/>
          </a:xfrm>
          <a:prstGeom prst="rect">
            <a:avLst/>
          </a:prstGeom>
        </p:spPr>
      </p:pic>
      <p:pic>
        <p:nvPicPr>
          <p:cNvPr id="17" name="Picture 16">
            <a:extLst>
              <a:ext uri="{FF2B5EF4-FFF2-40B4-BE49-F238E27FC236}">
                <a16:creationId xmlns:a16="http://schemas.microsoft.com/office/drawing/2014/main" id="{C120ABBC-B92C-4281-CB6A-DAF72205EAB3}"/>
              </a:ext>
            </a:extLst>
          </p:cNvPr>
          <p:cNvPicPr>
            <a:picLocks noChangeAspect="1"/>
          </p:cNvPicPr>
          <p:nvPr userDrawn="1"/>
        </p:nvPicPr>
        <p:blipFill>
          <a:blip r:embed="rId8"/>
          <a:stretch>
            <a:fillRect/>
          </a:stretch>
        </p:blipFill>
        <p:spPr>
          <a:xfrm>
            <a:off x="6852187" y="57482"/>
            <a:ext cx="3669592" cy="978968"/>
          </a:xfrm>
          <a:prstGeom prst="rect">
            <a:avLst/>
          </a:prstGeom>
        </p:spPr>
      </p:pic>
      <p:pic>
        <p:nvPicPr>
          <p:cNvPr id="19" name="Picture 18">
            <a:extLst>
              <a:ext uri="{FF2B5EF4-FFF2-40B4-BE49-F238E27FC236}">
                <a16:creationId xmlns:a16="http://schemas.microsoft.com/office/drawing/2014/main" id="{19791DB7-A922-63B2-2533-11631F904DB5}"/>
              </a:ext>
            </a:extLst>
          </p:cNvPr>
          <p:cNvPicPr>
            <a:picLocks noChangeAspect="1"/>
          </p:cNvPicPr>
          <p:nvPr userDrawn="1"/>
        </p:nvPicPr>
        <p:blipFill>
          <a:blip r:embed="rId9"/>
          <a:stretch>
            <a:fillRect/>
          </a:stretch>
        </p:blipFill>
        <p:spPr>
          <a:xfrm>
            <a:off x="6852187" y="1036451"/>
            <a:ext cx="4448067" cy="1030274"/>
          </a:xfrm>
          <a:prstGeom prst="rect">
            <a:avLst/>
          </a:prstGeom>
        </p:spPr>
      </p:pic>
    </p:spTree>
    <p:extLst>
      <p:ext uri="{BB962C8B-B14F-4D97-AF65-F5344CB8AC3E}">
        <p14:creationId xmlns:p14="http://schemas.microsoft.com/office/powerpoint/2010/main" val="200837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179E124-CEE2-251E-080B-D4BE230B5109}"/>
              </a:ext>
            </a:extLst>
          </p:cNvPr>
          <p:cNvPicPr>
            <a:picLocks noChangeAspect="1"/>
          </p:cNvPicPr>
          <p:nvPr userDrawn="1"/>
        </p:nvPicPr>
        <p:blipFill>
          <a:blip r:embed="rId2"/>
          <a:stretch>
            <a:fillRect/>
          </a:stretch>
        </p:blipFill>
        <p:spPr>
          <a:xfrm>
            <a:off x="187535" y="128006"/>
            <a:ext cx="2418230" cy="586949"/>
          </a:xfrm>
          <a:prstGeom prst="rect">
            <a:avLst/>
          </a:prstGeom>
        </p:spPr>
      </p:pic>
    </p:spTree>
    <p:extLst>
      <p:ext uri="{BB962C8B-B14F-4D97-AF65-F5344CB8AC3E}">
        <p14:creationId xmlns:p14="http://schemas.microsoft.com/office/powerpoint/2010/main" val="203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1DED3B1-A835-A44C-FDDE-F0F6F68E7A40}"/>
              </a:ext>
            </a:extLst>
          </p:cNvPr>
          <p:cNvSpPr/>
          <p:nvPr/>
        </p:nvSpPr>
        <p:spPr>
          <a:xfrm>
            <a:off x="11253692" y="94476"/>
            <a:ext cx="811614" cy="795337"/>
          </a:xfrm>
          <a:prstGeom prst="rect">
            <a:avLst/>
          </a:prstGeom>
          <a:solidFill>
            <a:srgbClr val="FFDB00"/>
          </a:solidFill>
          <a:ln>
            <a:solidFill>
              <a:srgbClr val="FFD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a:extLst>
              <a:ext uri="{FF2B5EF4-FFF2-40B4-BE49-F238E27FC236}">
                <a16:creationId xmlns:a16="http://schemas.microsoft.com/office/drawing/2014/main" id="{DF438E89-552A-32B7-2B55-214CFBC27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4290" y="94476"/>
            <a:ext cx="716888" cy="716888"/>
          </a:xfrm>
          <a:prstGeom prst="rect">
            <a:avLst/>
          </a:prstGeom>
          <a:noFill/>
          <a:ln>
            <a:solidFill>
              <a:srgbClr val="FFDB00"/>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D676A7D6-F3A4-F769-70B5-4DFC9C715D40}"/>
              </a:ext>
            </a:extLst>
          </p:cNvPr>
          <p:cNvSpPr/>
          <p:nvPr userDrawn="1"/>
        </p:nvSpPr>
        <p:spPr>
          <a:xfrm>
            <a:off x="180822" y="748486"/>
            <a:ext cx="4175178" cy="615533"/>
          </a:xfrm>
          <a:prstGeom prst="round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a:extLst>
              <a:ext uri="{FF2B5EF4-FFF2-40B4-BE49-F238E27FC236}">
                <a16:creationId xmlns:a16="http://schemas.microsoft.com/office/drawing/2014/main" id="{7772FD6B-5A93-B785-CD72-92FFD5B00EC6}"/>
              </a:ext>
            </a:extLst>
          </p:cNvPr>
          <p:cNvSpPr txBox="1"/>
          <p:nvPr userDrawn="1"/>
        </p:nvSpPr>
        <p:spPr>
          <a:xfrm>
            <a:off x="257175" y="889813"/>
            <a:ext cx="3905250" cy="400110"/>
          </a:xfrm>
          <a:prstGeom prst="rect">
            <a:avLst/>
          </a:prstGeom>
          <a:noFill/>
        </p:spPr>
        <p:txBody>
          <a:bodyPr wrap="square" rtlCol="0">
            <a:spAutoFit/>
          </a:bodyPr>
          <a:lstStyle/>
          <a:p>
            <a:r>
              <a:rPr lang="en-IE" sz="2000" b="1" dirty="0">
                <a:solidFill>
                  <a:srgbClr val="3C88CB"/>
                </a:solidFill>
                <a:latin typeface="Montserrat" panose="00000500000000000000" pitchFamily="2" charset="0"/>
              </a:rPr>
              <a:t>In today’s lesson you will…</a:t>
            </a:r>
          </a:p>
        </p:txBody>
      </p:sp>
      <p:pic>
        <p:nvPicPr>
          <p:cNvPr id="11" name="Picture 10">
            <a:extLst>
              <a:ext uri="{FF2B5EF4-FFF2-40B4-BE49-F238E27FC236}">
                <a16:creationId xmlns:a16="http://schemas.microsoft.com/office/drawing/2014/main" id="{053EBCF3-5997-8642-ABC1-18A93B16B7FF}"/>
              </a:ext>
            </a:extLst>
          </p:cNvPr>
          <p:cNvPicPr>
            <a:picLocks noChangeAspect="1"/>
          </p:cNvPicPr>
          <p:nvPr userDrawn="1"/>
        </p:nvPicPr>
        <p:blipFill>
          <a:blip r:embed="rId3"/>
          <a:stretch>
            <a:fillRect/>
          </a:stretch>
        </p:blipFill>
        <p:spPr>
          <a:xfrm>
            <a:off x="187535" y="128006"/>
            <a:ext cx="2418230" cy="586949"/>
          </a:xfrm>
          <a:prstGeom prst="rect">
            <a:avLst/>
          </a:prstGeom>
        </p:spPr>
      </p:pic>
    </p:spTree>
    <p:extLst>
      <p:ext uri="{BB962C8B-B14F-4D97-AF65-F5344CB8AC3E}">
        <p14:creationId xmlns:p14="http://schemas.microsoft.com/office/powerpoint/2010/main" val="233534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B84E1559-3C11-4C45-1B29-28FCE85807C1}"/>
              </a:ext>
            </a:extLst>
          </p:cNvPr>
          <p:cNvSpPr/>
          <p:nvPr userDrawn="1"/>
        </p:nvSpPr>
        <p:spPr>
          <a:xfrm>
            <a:off x="168526" y="960076"/>
            <a:ext cx="4504419" cy="795337"/>
          </a:xfrm>
          <a:prstGeom prst="round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A0D28BC-B1D6-A96B-6ED6-28410FFB5B97}"/>
              </a:ext>
            </a:extLst>
          </p:cNvPr>
          <p:cNvSpPr txBox="1"/>
          <p:nvPr/>
        </p:nvSpPr>
        <p:spPr>
          <a:xfrm>
            <a:off x="335895" y="1157689"/>
            <a:ext cx="4337050" cy="400110"/>
          </a:xfrm>
          <a:prstGeom prst="rect">
            <a:avLst/>
          </a:prstGeom>
          <a:noFill/>
        </p:spPr>
        <p:txBody>
          <a:bodyPr wrap="square" rtlCol="0">
            <a:spAutoFit/>
          </a:bodyPr>
          <a:lstStyle/>
          <a:p>
            <a:r>
              <a:rPr lang="en-IE" sz="2000" b="1" dirty="0">
                <a:solidFill>
                  <a:srgbClr val="3C88CB"/>
                </a:solidFill>
                <a:latin typeface="Montserrat" panose="00000500000000000000" pitchFamily="2" charset="0"/>
              </a:rPr>
              <a:t>After today’s lesson you can…</a:t>
            </a:r>
          </a:p>
        </p:txBody>
      </p:sp>
      <p:pic>
        <p:nvPicPr>
          <p:cNvPr id="5" name="Picture 4">
            <a:extLst>
              <a:ext uri="{FF2B5EF4-FFF2-40B4-BE49-F238E27FC236}">
                <a16:creationId xmlns:a16="http://schemas.microsoft.com/office/drawing/2014/main" id="{15912C87-98F9-20FB-FD9B-AE9823807B83}"/>
              </a:ext>
            </a:extLst>
          </p:cNvPr>
          <p:cNvPicPr>
            <a:picLocks noChangeAspect="1"/>
          </p:cNvPicPr>
          <p:nvPr userDrawn="1"/>
        </p:nvPicPr>
        <p:blipFill>
          <a:blip r:embed="rId2"/>
          <a:stretch>
            <a:fillRect/>
          </a:stretch>
        </p:blipFill>
        <p:spPr>
          <a:xfrm>
            <a:off x="187535" y="128006"/>
            <a:ext cx="2418230" cy="586949"/>
          </a:xfrm>
          <a:prstGeom prst="rect">
            <a:avLst/>
          </a:prstGeom>
        </p:spPr>
      </p:pic>
    </p:spTree>
    <p:extLst>
      <p:ext uri="{BB962C8B-B14F-4D97-AF65-F5344CB8AC3E}">
        <p14:creationId xmlns:p14="http://schemas.microsoft.com/office/powerpoint/2010/main" val="326026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A279C81-C462-C049-2542-8228A33E5995}"/>
              </a:ext>
            </a:extLst>
          </p:cNvPr>
          <p:cNvSpPr txBox="1"/>
          <p:nvPr userDrawn="1"/>
        </p:nvSpPr>
        <p:spPr>
          <a:xfrm>
            <a:off x="4201885" y="2628901"/>
            <a:ext cx="2778902" cy="1200329"/>
          </a:xfrm>
          <a:prstGeom prst="rect">
            <a:avLst/>
          </a:prstGeom>
          <a:noFill/>
        </p:spPr>
        <p:txBody>
          <a:bodyPr wrap="none" rtlCol="0">
            <a:spAutoFit/>
          </a:bodyPr>
          <a:lstStyle/>
          <a:p>
            <a:r>
              <a:rPr lang="en-GB" sz="7200" dirty="0"/>
              <a:t>VIDEO</a:t>
            </a:r>
            <a:endParaRPr lang="en-IE" sz="7200" dirty="0"/>
          </a:p>
        </p:txBody>
      </p:sp>
      <p:grpSp>
        <p:nvGrpSpPr>
          <p:cNvPr id="17" name="Group 16">
            <a:extLst>
              <a:ext uri="{FF2B5EF4-FFF2-40B4-BE49-F238E27FC236}">
                <a16:creationId xmlns:a16="http://schemas.microsoft.com/office/drawing/2014/main" id="{43D584F4-B017-FC0B-5116-C13D3EF14AF7}"/>
              </a:ext>
            </a:extLst>
          </p:cNvPr>
          <p:cNvGrpSpPr/>
          <p:nvPr userDrawn="1"/>
        </p:nvGrpSpPr>
        <p:grpSpPr>
          <a:xfrm>
            <a:off x="11253692" y="94476"/>
            <a:ext cx="811614" cy="795337"/>
            <a:chOff x="11253692" y="94476"/>
            <a:chExt cx="811614" cy="795337"/>
          </a:xfrm>
          <a:solidFill>
            <a:srgbClr val="FFDB00"/>
          </a:solidFill>
        </p:grpSpPr>
        <p:sp>
          <p:nvSpPr>
            <p:cNvPr id="15" name="Rectangle 14">
              <a:extLst>
                <a:ext uri="{FF2B5EF4-FFF2-40B4-BE49-F238E27FC236}">
                  <a16:creationId xmlns:a16="http://schemas.microsoft.com/office/drawing/2014/main" id="{A7EDA4B4-339B-48F9-91FC-5D5C2231B354}"/>
                </a:ext>
              </a:extLst>
            </p:cNvPr>
            <p:cNvSpPr/>
            <p:nvPr userDrawn="1"/>
          </p:nvSpPr>
          <p:spPr>
            <a:xfrm>
              <a:off x="11253692" y="94476"/>
              <a:ext cx="811614" cy="795337"/>
            </a:xfrm>
            <a:prstGeom prst="rect">
              <a:avLst/>
            </a:prstGeom>
            <a:grpFill/>
            <a:ln>
              <a:solidFill>
                <a:srgbClr val="FFD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C:\Users\gordon\Desktop\Lesson Plan Design\Icons For PowerPoints\video-white.png">
              <a:extLst>
                <a:ext uri="{FF2B5EF4-FFF2-40B4-BE49-F238E27FC236}">
                  <a16:creationId xmlns:a16="http://schemas.microsoft.com/office/drawing/2014/main" id="{A549FFCB-29FF-36DF-0DCF-CB9D04E5F4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2777" y="189061"/>
              <a:ext cx="610137" cy="607662"/>
            </a:xfrm>
            <a:prstGeom prst="rect">
              <a:avLst/>
            </a:prstGeom>
            <a:grpFill/>
            <a:ln>
              <a:solidFill>
                <a:srgbClr val="FFDB00"/>
              </a:solidFill>
            </a:ln>
          </p:spPr>
        </p:pic>
      </p:grpSp>
      <p:pic>
        <p:nvPicPr>
          <p:cNvPr id="6" name="Picture 5">
            <a:extLst>
              <a:ext uri="{FF2B5EF4-FFF2-40B4-BE49-F238E27FC236}">
                <a16:creationId xmlns:a16="http://schemas.microsoft.com/office/drawing/2014/main" id="{4028EF88-EC75-8A7C-8323-574DE87C38A7}"/>
              </a:ext>
            </a:extLst>
          </p:cNvPr>
          <p:cNvPicPr>
            <a:picLocks noChangeAspect="1"/>
          </p:cNvPicPr>
          <p:nvPr userDrawn="1"/>
        </p:nvPicPr>
        <p:blipFill>
          <a:blip r:embed="rId3"/>
          <a:stretch>
            <a:fillRect/>
          </a:stretch>
        </p:blipFill>
        <p:spPr>
          <a:xfrm>
            <a:off x="187535" y="128006"/>
            <a:ext cx="2418230" cy="586949"/>
          </a:xfrm>
          <a:prstGeom prst="rect">
            <a:avLst/>
          </a:prstGeom>
        </p:spPr>
      </p:pic>
    </p:spTree>
    <p:extLst>
      <p:ext uri="{BB962C8B-B14F-4D97-AF65-F5344CB8AC3E}">
        <p14:creationId xmlns:p14="http://schemas.microsoft.com/office/powerpoint/2010/main" val="165628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16A1E60-E306-F938-2823-665294DEED5A}"/>
              </a:ext>
            </a:extLst>
          </p:cNvPr>
          <p:cNvSpPr/>
          <p:nvPr userDrawn="1"/>
        </p:nvSpPr>
        <p:spPr>
          <a:xfrm>
            <a:off x="11253692" y="94476"/>
            <a:ext cx="811614" cy="795337"/>
          </a:xfrm>
          <a:prstGeom prst="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C4462C39-A468-550C-A3C3-DA27C877FBF3}"/>
              </a:ext>
            </a:extLst>
          </p:cNvPr>
          <p:cNvSpPr/>
          <p:nvPr userDrawn="1"/>
        </p:nvSpPr>
        <p:spPr>
          <a:xfrm>
            <a:off x="7786013" y="231253"/>
            <a:ext cx="3308350" cy="400050"/>
          </a:xfrm>
          <a:prstGeom prst="roundRect">
            <a:avLst>
              <a:gd name="adj" fmla="val 50000"/>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7E562596-9388-434F-6820-98B6994A8E95}"/>
              </a:ext>
            </a:extLst>
          </p:cNvPr>
          <p:cNvSpPr txBox="1"/>
          <p:nvPr userDrawn="1"/>
        </p:nvSpPr>
        <p:spPr>
          <a:xfrm>
            <a:off x="7906663" y="246612"/>
            <a:ext cx="3022600" cy="369332"/>
          </a:xfrm>
          <a:prstGeom prst="rect">
            <a:avLst/>
          </a:prstGeom>
          <a:noFill/>
          <a:ln>
            <a:solidFill>
              <a:srgbClr val="FFDB00"/>
            </a:solidFill>
          </a:ln>
        </p:spPr>
        <p:txBody>
          <a:bodyPr wrap="square" rtlCol="0">
            <a:spAutoFit/>
          </a:bodyPr>
          <a:lstStyle/>
          <a:p>
            <a:pPr algn="ctr"/>
            <a:r>
              <a:rPr lang="en-GB" b="1" dirty="0">
                <a:solidFill>
                  <a:srgbClr val="3C88CB"/>
                </a:solidFill>
                <a:latin typeface="Aptos" panose="020B0004020202020204" pitchFamily="34" charset="0"/>
              </a:rPr>
              <a:t>Reflection in your app</a:t>
            </a:r>
            <a:endParaRPr lang="en-IE" b="1" dirty="0">
              <a:solidFill>
                <a:srgbClr val="3C88CB"/>
              </a:solidFill>
              <a:latin typeface="Aptos" panose="020B0004020202020204" pitchFamily="34" charset="0"/>
            </a:endParaRPr>
          </a:p>
        </p:txBody>
      </p:sp>
      <p:pic>
        <p:nvPicPr>
          <p:cNvPr id="17" name="Picture 16">
            <a:extLst>
              <a:ext uri="{FF2B5EF4-FFF2-40B4-BE49-F238E27FC236}">
                <a16:creationId xmlns:a16="http://schemas.microsoft.com/office/drawing/2014/main" id="{D5289D2A-786E-E3A8-E926-20D8FA78DA29}"/>
              </a:ext>
            </a:extLst>
          </p:cNvPr>
          <p:cNvPicPr>
            <a:picLocks noChangeAspect="1"/>
          </p:cNvPicPr>
          <p:nvPr userDrawn="1"/>
        </p:nvPicPr>
        <p:blipFill>
          <a:blip r:embed="rId2"/>
          <a:stretch>
            <a:fillRect/>
          </a:stretch>
        </p:blipFill>
        <p:spPr>
          <a:xfrm>
            <a:off x="11419108" y="165567"/>
            <a:ext cx="507305" cy="546938"/>
          </a:xfrm>
          <a:prstGeom prst="rect">
            <a:avLst/>
          </a:prstGeom>
        </p:spPr>
      </p:pic>
      <p:sp>
        <p:nvSpPr>
          <p:cNvPr id="18" name="TextBox 17">
            <a:extLst>
              <a:ext uri="{FF2B5EF4-FFF2-40B4-BE49-F238E27FC236}">
                <a16:creationId xmlns:a16="http://schemas.microsoft.com/office/drawing/2014/main" id="{72E5C19D-197E-651E-F21E-BCB835E3B5C2}"/>
              </a:ext>
            </a:extLst>
          </p:cNvPr>
          <p:cNvSpPr txBox="1"/>
          <p:nvPr userDrawn="1"/>
        </p:nvSpPr>
        <p:spPr>
          <a:xfrm>
            <a:off x="11413311" y="689758"/>
            <a:ext cx="543739" cy="200055"/>
          </a:xfrm>
          <a:prstGeom prst="rect">
            <a:avLst/>
          </a:prstGeom>
          <a:noFill/>
        </p:spPr>
        <p:txBody>
          <a:bodyPr wrap="none" rtlCol="0">
            <a:spAutoFit/>
          </a:bodyPr>
          <a:lstStyle/>
          <a:p>
            <a:pPr algn="l"/>
            <a:r>
              <a:rPr lang="en-GB" sz="700" b="1" dirty="0">
                <a:solidFill>
                  <a:schemeClr val="bg1"/>
                </a:solidFill>
              </a:rPr>
              <a:t>Activity</a:t>
            </a:r>
            <a:endParaRPr lang="en-IE" sz="700" b="1" dirty="0">
              <a:solidFill>
                <a:schemeClr val="bg1"/>
              </a:solidFill>
            </a:endParaRPr>
          </a:p>
        </p:txBody>
      </p:sp>
      <p:pic>
        <p:nvPicPr>
          <p:cNvPr id="5" name="Picture 4">
            <a:extLst>
              <a:ext uri="{FF2B5EF4-FFF2-40B4-BE49-F238E27FC236}">
                <a16:creationId xmlns:a16="http://schemas.microsoft.com/office/drawing/2014/main" id="{E71D61CB-3935-E8D9-5F59-5374140543D5}"/>
              </a:ext>
            </a:extLst>
          </p:cNvPr>
          <p:cNvPicPr>
            <a:picLocks noChangeAspect="1"/>
          </p:cNvPicPr>
          <p:nvPr userDrawn="1"/>
        </p:nvPicPr>
        <p:blipFill>
          <a:blip r:embed="rId3"/>
          <a:stretch>
            <a:fillRect/>
          </a:stretch>
        </p:blipFill>
        <p:spPr>
          <a:xfrm>
            <a:off x="187535" y="128006"/>
            <a:ext cx="2418230" cy="586949"/>
          </a:xfrm>
          <a:prstGeom prst="rect">
            <a:avLst/>
          </a:prstGeom>
        </p:spPr>
      </p:pic>
      <p:sp>
        <p:nvSpPr>
          <p:cNvPr id="3" name="Content Placeholder 2">
            <a:extLst>
              <a:ext uri="{FF2B5EF4-FFF2-40B4-BE49-F238E27FC236}">
                <a16:creationId xmlns:a16="http://schemas.microsoft.com/office/drawing/2014/main" id="{BF944AAF-B315-9318-705B-CEE7110EC361}"/>
              </a:ext>
            </a:extLst>
          </p:cNvPr>
          <p:cNvSpPr>
            <a:spLocks noGrp="1"/>
          </p:cNvSpPr>
          <p:nvPr>
            <p:ph sz="quarter" idx="10"/>
          </p:nvPr>
        </p:nvSpPr>
        <p:spPr>
          <a:xfrm>
            <a:off x="9732963" y="44450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a:extLst>
              <a:ext uri="{FF2B5EF4-FFF2-40B4-BE49-F238E27FC236}">
                <a16:creationId xmlns:a16="http://schemas.microsoft.com/office/drawing/2014/main" id="{CA7F72CC-7884-5B43-BD4A-91C85B66A581}"/>
              </a:ext>
            </a:extLst>
          </p:cNvPr>
          <p:cNvSpPr>
            <a:spLocks noGrp="1"/>
          </p:cNvSpPr>
          <p:nvPr>
            <p:ph sz="quarter" idx="11"/>
          </p:nvPr>
        </p:nvSpPr>
        <p:spPr>
          <a:xfrm>
            <a:off x="8623300" y="444500"/>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6775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16A1E60-E306-F938-2823-665294DEED5A}"/>
              </a:ext>
            </a:extLst>
          </p:cNvPr>
          <p:cNvSpPr/>
          <p:nvPr userDrawn="1"/>
        </p:nvSpPr>
        <p:spPr>
          <a:xfrm>
            <a:off x="11253692" y="94476"/>
            <a:ext cx="811614" cy="795337"/>
          </a:xfrm>
          <a:prstGeom prst="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C4462C39-A468-550C-A3C3-DA27C877FBF3}"/>
              </a:ext>
            </a:extLst>
          </p:cNvPr>
          <p:cNvSpPr/>
          <p:nvPr userDrawn="1"/>
        </p:nvSpPr>
        <p:spPr>
          <a:xfrm>
            <a:off x="7786013" y="231253"/>
            <a:ext cx="3308350" cy="400050"/>
          </a:xfrm>
          <a:prstGeom prst="roundRect">
            <a:avLst>
              <a:gd name="adj" fmla="val 50000"/>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7E562596-9388-434F-6820-98B6994A8E95}"/>
              </a:ext>
            </a:extLst>
          </p:cNvPr>
          <p:cNvSpPr txBox="1"/>
          <p:nvPr userDrawn="1"/>
        </p:nvSpPr>
        <p:spPr>
          <a:xfrm>
            <a:off x="7906663" y="246612"/>
            <a:ext cx="3022600" cy="369332"/>
          </a:xfrm>
          <a:prstGeom prst="rect">
            <a:avLst/>
          </a:prstGeom>
          <a:solidFill>
            <a:srgbClr val="FFDB00"/>
          </a:solidFill>
          <a:ln>
            <a:solidFill>
              <a:srgbClr val="FFDB00"/>
            </a:solidFill>
          </a:ln>
        </p:spPr>
        <p:txBody>
          <a:bodyPr wrap="square" rtlCol="0">
            <a:spAutoFit/>
          </a:bodyPr>
          <a:lstStyle/>
          <a:p>
            <a:pPr algn="l"/>
            <a:r>
              <a:rPr lang="en-GB" b="1" dirty="0">
                <a:solidFill>
                  <a:srgbClr val="3C88CB"/>
                </a:solidFill>
                <a:latin typeface="Aptos" panose="020B0004020202020204" pitchFamily="34" charset="0"/>
              </a:rPr>
              <a:t>Online </a:t>
            </a:r>
            <a:endParaRPr lang="en-IE" b="1" dirty="0">
              <a:solidFill>
                <a:srgbClr val="3C88CB"/>
              </a:solidFill>
              <a:latin typeface="Aptos" panose="020B0004020202020204" pitchFamily="34" charset="0"/>
            </a:endParaRPr>
          </a:p>
        </p:txBody>
      </p:sp>
      <p:pic>
        <p:nvPicPr>
          <p:cNvPr id="17" name="Picture 16">
            <a:extLst>
              <a:ext uri="{FF2B5EF4-FFF2-40B4-BE49-F238E27FC236}">
                <a16:creationId xmlns:a16="http://schemas.microsoft.com/office/drawing/2014/main" id="{D5289D2A-786E-E3A8-E926-20D8FA78DA29}"/>
              </a:ext>
            </a:extLst>
          </p:cNvPr>
          <p:cNvPicPr>
            <a:picLocks noChangeAspect="1"/>
          </p:cNvPicPr>
          <p:nvPr userDrawn="1"/>
        </p:nvPicPr>
        <p:blipFill>
          <a:blip r:embed="rId2"/>
          <a:stretch>
            <a:fillRect/>
          </a:stretch>
        </p:blipFill>
        <p:spPr>
          <a:xfrm>
            <a:off x="11419108" y="165567"/>
            <a:ext cx="507305" cy="546938"/>
          </a:xfrm>
          <a:prstGeom prst="rect">
            <a:avLst/>
          </a:prstGeom>
        </p:spPr>
      </p:pic>
      <p:sp>
        <p:nvSpPr>
          <p:cNvPr id="18" name="TextBox 17">
            <a:extLst>
              <a:ext uri="{FF2B5EF4-FFF2-40B4-BE49-F238E27FC236}">
                <a16:creationId xmlns:a16="http://schemas.microsoft.com/office/drawing/2014/main" id="{72E5C19D-197E-651E-F21E-BCB835E3B5C2}"/>
              </a:ext>
            </a:extLst>
          </p:cNvPr>
          <p:cNvSpPr txBox="1"/>
          <p:nvPr userDrawn="1"/>
        </p:nvSpPr>
        <p:spPr>
          <a:xfrm>
            <a:off x="11413311" y="689758"/>
            <a:ext cx="543739" cy="200055"/>
          </a:xfrm>
          <a:prstGeom prst="rect">
            <a:avLst/>
          </a:prstGeom>
          <a:noFill/>
        </p:spPr>
        <p:txBody>
          <a:bodyPr wrap="none" rtlCol="0">
            <a:spAutoFit/>
          </a:bodyPr>
          <a:lstStyle/>
          <a:p>
            <a:pPr algn="l"/>
            <a:r>
              <a:rPr lang="en-GB" sz="700" b="1" dirty="0">
                <a:solidFill>
                  <a:schemeClr val="bg1"/>
                </a:solidFill>
              </a:rPr>
              <a:t>Activity</a:t>
            </a:r>
            <a:endParaRPr lang="en-IE" sz="700" b="1" dirty="0">
              <a:solidFill>
                <a:schemeClr val="bg1"/>
              </a:solidFill>
            </a:endParaRPr>
          </a:p>
        </p:txBody>
      </p:sp>
      <p:pic>
        <p:nvPicPr>
          <p:cNvPr id="5" name="Picture 4">
            <a:extLst>
              <a:ext uri="{FF2B5EF4-FFF2-40B4-BE49-F238E27FC236}">
                <a16:creationId xmlns:a16="http://schemas.microsoft.com/office/drawing/2014/main" id="{E71D61CB-3935-E8D9-5F59-5374140543D5}"/>
              </a:ext>
            </a:extLst>
          </p:cNvPr>
          <p:cNvPicPr>
            <a:picLocks noChangeAspect="1"/>
          </p:cNvPicPr>
          <p:nvPr userDrawn="1"/>
        </p:nvPicPr>
        <p:blipFill>
          <a:blip r:embed="rId3"/>
          <a:stretch>
            <a:fillRect/>
          </a:stretch>
        </p:blipFill>
        <p:spPr>
          <a:xfrm>
            <a:off x="187535" y="128006"/>
            <a:ext cx="2418230" cy="586949"/>
          </a:xfrm>
          <a:prstGeom prst="rect">
            <a:avLst/>
          </a:prstGeom>
        </p:spPr>
      </p:pic>
    </p:spTree>
    <p:extLst>
      <p:ext uri="{BB962C8B-B14F-4D97-AF65-F5344CB8AC3E}">
        <p14:creationId xmlns:p14="http://schemas.microsoft.com/office/powerpoint/2010/main" val="327752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16A1E60-E306-F938-2823-665294DEED5A}"/>
              </a:ext>
            </a:extLst>
          </p:cNvPr>
          <p:cNvSpPr/>
          <p:nvPr userDrawn="1"/>
        </p:nvSpPr>
        <p:spPr>
          <a:xfrm>
            <a:off x="11253692" y="94476"/>
            <a:ext cx="811614" cy="795337"/>
          </a:xfrm>
          <a:prstGeom prst="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7" name="Picture 16">
            <a:extLst>
              <a:ext uri="{FF2B5EF4-FFF2-40B4-BE49-F238E27FC236}">
                <a16:creationId xmlns:a16="http://schemas.microsoft.com/office/drawing/2014/main" id="{D5289D2A-786E-E3A8-E926-20D8FA78DA29}"/>
              </a:ext>
            </a:extLst>
          </p:cNvPr>
          <p:cNvPicPr>
            <a:picLocks noChangeAspect="1"/>
          </p:cNvPicPr>
          <p:nvPr userDrawn="1"/>
        </p:nvPicPr>
        <p:blipFill>
          <a:blip r:embed="rId2"/>
          <a:stretch>
            <a:fillRect/>
          </a:stretch>
        </p:blipFill>
        <p:spPr>
          <a:xfrm>
            <a:off x="11419108" y="165567"/>
            <a:ext cx="507305" cy="546938"/>
          </a:xfrm>
          <a:prstGeom prst="rect">
            <a:avLst/>
          </a:prstGeom>
        </p:spPr>
      </p:pic>
      <p:sp>
        <p:nvSpPr>
          <p:cNvPr id="18" name="TextBox 17">
            <a:extLst>
              <a:ext uri="{FF2B5EF4-FFF2-40B4-BE49-F238E27FC236}">
                <a16:creationId xmlns:a16="http://schemas.microsoft.com/office/drawing/2014/main" id="{72E5C19D-197E-651E-F21E-BCB835E3B5C2}"/>
              </a:ext>
            </a:extLst>
          </p:cNvPr>
          <p:cNvSpPr txBox="1"/>
          <p:nvPr userDrawn="1"/>
        </p:nvSpPr>
        <p:spPr>
          <a:xfrm>
            <a:off x="11413311" y="689758"/>
            <a:ext cx="543739" cy="200055"/>
          </a:xfrm>
          <a:prstGeom prst="rect">
            <a:avLst/>
          </a:prstGeom>
          <a:noFill/>
        </p:spPr>
        <p:txBody>
          <a:bodyPr wrap="none" rtlCol="0">
            <a:spAutoFit/>
          </a:bodyPr>
          <a:lstStyle/>
          <a:p>
            <a:pPr algn="l"/>
            <a:r>
              <a:rPr lang="en-GB" sz="700" b="1" dirty="0">
                <a:solidFill>
                  <a:schemeClr val="bg1"/>
                </a:solidFill>
              </a:rPr>
              <a:t>Activity</a:t>
            </a:r>
            <a:endParaRPr lang="en-IE" sz="700" b="1" dirty="0">
              <a:solidFill>
                <a:schemeClr val="bg1"/>
              </a:solidFill>
            </a:endParaRPr>
          </a:p>
        </p:txBody>
      </p:sp>
      <p:pic>
        <p:nvPicPr>
          <p:cNvPr id="5" name="Picture 4">
            <a:extLst>
              <a:ext uri="{FF2B5EF4-FFF2-40B4-BE49-F238E27FC236}">
                <a16:creationId xmlns:a16="http://schemas.microsoft.com/office/drawing/2014/main" id="{E71D61CB-3935-E8D9-5F59-5374140543D5}"/>
              </a:ext>
            </a:extLst>
          </p:cNvPr>
          <p:cNvPicPr>
            <a:picLocks noChangeAspect="1"/>
          </p:cNvPicPr>
          <p:nvPr userDrawn="1"/>
        </p:nvPicPr>
        <p:blipFill>
          <a:blip r:embed="rId3"/>
          <a:stretch>
            <a:fillRect/>
          </a:stretch>
        </p:blipFill>
        <p:spPr>
          <a:xfrm>
            <a:off x="187535" y="128006"/>
            <a:ext cx="2418230" cy="586949"/>
          </a:xfrm>
          <a:prstGeom prst="rect">
            <a:avLst/>
          </a:prstGeom>
        </p:spPr>
      </p:pic>
    </p:spTree>
    <p:extLst>
      <p:ext uri="{BB962C8B-B14F-4D97-AF65-F5344CB8AC3E}">
        <p14:creationId xmlns:p14="http://schemas.microsoft.com/office/powerpoint/2010/main" val="371084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C56BD0D-C354-8D6D-022B-F64C3BDDFF74}"/>
              </a:ext>
            </a:extLst>
          </p:cNvPr>
          <p:cNvCxnSpPr>
            <a:cxnSpLocks/>
          </p:cNvCxnSpPr>
          <p:nvPr userDrawn="1"/>
        </p:nvCxnSpPr>
        <p:spPr>
          <a:xfrm flipV="1">
            <a:off x="2209800" y="398462"/>
            <a:ext cx="9747250" cy="46038"/>
          </a:xfrm>
          <a:prstGeom prst="line">
            <a:avLst/>
          </a:prstGeom>
          <a:ln>
            <a:solidFill>
              <a:srgbClr val="3C88CB"/>
            </a:solidFill>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6D29353F-0AAF-AB2A-37A9-088C7246EE47}"/>
              </a:ext>
            </a:extLst>
          </p:cNvPr>
          <p:cNvGrpSpPr/>
          <p:nvPr userDrawn="1"/>
        </p:nvGrpSpPr>
        <p:grpSpPr>
          <a:xfrm>
            <a:off x="11192851" y="128006"/>
            <a:ext cx="811614" cy="795337"/>
            <a:chOff x="11253692" y="94476"/>
            <a:chExt cx="811614" cy="795337"/>
          </a:xfrm>
          <a:solidFill>
            <a:srgbClr val="FFDB00"/>
          </a:solidFill>
        </p:grpSpPr>
        <p:sp>
          <p:nvSpPr>
            <p:cNvPr id="20" name="Rectangle 19">
              <a:extLst>
                <a:ext uri="{FF2B5EF4-FFF2-40B4-BE49-F238E27FC236}">
                  <a16:creationId xmlns:a16="http://schemas.microsoft.com/office/drawing/2014/main" id="{4C6FE195-4F79-2FD2-1D5F-B1F91DB2C0DF}"/>
                </a:ext>
              </a:extLst>
            </p:cNvPr>
            <p:cNvSpPr/>
            <p:nvPr userDrawn="1"/>
          </p:nvSpPr>
          <p:spPr>
            <a:xfrm>
              <a:off x="11253692" y="94476"/>
              <a:ext cx="811614" cy="795337"/>
            </a:xfrm>
            <a:prstGeom prst="rect">
              <a:avLst/>
            </a:prstGeom>
            <a:grp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7" name="Picture 2" descr="C:\Users\gordon\Desktop\Lesson Plan Design\Icons For PowerPoints\discuss-white.png">
              <a:extLst>
                <a:ext uri="{FF2B5EF4-FFF2-40B4-BE49-F238E27FC236}">
                  <a16:creationId xmlns:a16="http://schemas.microsoft.com/office/drawing/2014/main" id="{65CB303A-C480-90D6-A4F9-1B333DA28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3794" y="175102"/>
              <a:ext cx="690671" cy="669913"/>
            </a:xfrm>
            <a:prstGeom prst="rect">
              <a:avLst/>
            </a:prstGeom>
            <a:grpFill/>
            <a:ln>
              <a:solidFill>
                <a:srgbClr val="3C88CB"/>
              </a:solidFill>
            </a:ln>
            <a:effectLst/>
          </p:spPr>
        </p:pic>
      </p:grpSp>
      <p:pic>
        <p:nvPicPr>
          <p:cNvPr id="5" name="Picture 4">
            <a:extLst>
              <a:ext uri="{FF2B5EF4-FFF2-40B4-BE49-F238E27FC236}">
                <a16:creationId xmlns:a16="http://schemas.microsoft.com/office/drawing/2014/main" id="{13982C42-635C-CAF9-BA82-F4EF2DE3BBB4}"/>
              </a:ext>
            </a:extLst>
          </p:cNvPr>
          <p:cNvPicPr>
            <a:picLocks noChangeAspect="1"/>
          </p:cNvPicPr>
          <p:nvPr userDrawn="1"/>
        </p:nvPicPr>
        <p:blipFill>
          <a:blip r:embed="rId3"/>
          <a:stretch>
            <a:fillRect/>
          </a:stretch>
        </p:blipFill>
        <p:spPr>
          <a:xfrm>
            <a:off x="187535" y="128006"/>
            <a:ext cx="2418230" cy="586949"/>
          </a:xfrm>
          <a:prstGeom prst="rect">
            <a:avLst/>
          </a:prstGeom>
        </p:spPr>
      </p:pic>
    </p:spTree>
    <p:extLst>
      <p:ext uri="{BB962C8B-B14F-4D97-AF65-F5344CB8AC3E}">
        <p14:creationId xmlns:p14="http://schemas.microsoft.com/office/powerpoint/2010/main" val="39176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black and white logo&#10;&#10;AI-generated content may be incorrect.">
            <a:extLst>
              <a:ext uri="{FF2B5EF4-FFF2-40B4-BE49-F238E27FC236}">
                <a16:creationId xmlns:a16="http://schemas.microsoft.com/office/drawing/2014/main" id="{2CF06883-7D2D-58B8-78C7-983F9D7A76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7350" y="6383091"/>
            <a:ext cx="1016430" cy="432948"/>
          </a:xfrm>
          <a:prstGeom prst="rect">
            <a:avLst/>
          </a:prstGeom>
        </p:spPr>
      </p:pic>
      <p:sp>
        <p:nvSpPr>
          <p:cNvPr id="23" name="TextBox 22">
            <a:extLst>
              <a:ext uri="{FF2B5EF4-FFF2-40B4-BE49-F238E27FC236}">
                <a16:creationId xmlns:a16="http://schemas.microsoft.com/office/drawing/2014/main" id="{3A1A80F0-8AFE-01AE-DE02-CBEBFDD08161}"/>
              </a:ext>
            </a:extLst>
          </p:cNvPr>
          <p:cNvSpPr txBox="1"/>
          <p:nvPr userDrawn="1"/>
        </p:nvSpPr>
        <p:spPr>
          <a:xfrm>
            <a:off x="3692525" y="6442854"/>
            <a:ext cx="4806950" cy="307777"/>
          </a:xfrm>
          <a:prstGeom prst="rect">
            <a:avLst/>
          </a:prstGeom>
          <a:noFill/>
        </p:spPr>
        <p:txBody>
          <a:bodyPr wrap="square" rtlCol="0">
            <a:spAutoFit/>
          </a:bodyPr>
          <a:lstStyle/>
          <a:p>
            <a:pPr algn="ctr"/>
            <a:r>
              <a:rPr lang="en-GB" sz="1400" b="0" dirty="0">
                <a:solidFill>
                  <a:schemeClr val="bg1"/>
                </a:solidFill>
              </a:rPr>
              <a:t>Section 2 – </a:t>
            </a:r>
            <a:r>
              <a:rPr lang="en-GB" sz="1400" b="1" dirty="0">
                <a:solidFill>
                  <a:schemeClr val="bg1"/>
                </a:solidFill>
              </a:rPr>
              <a:t>Self-Assessment</a:t>
            </a:r>
            <a:endParaRPr lang="en-IE" sz="1400" b="1" dirty="0">
              <a:solidFill>
                <a:schemeClr val="bg1"/>
              </a:solidFill>
            </a:endParaRPr>
          </a:p>
        </p:txBody>
      </p:sp>
      <p:pic>
        <p:nvPicPr>
          <p:cNvPr id="3" name="Picture 2">
            <a:extLst>
              <a:ext uri="{FF2B5EF4-FFF2-40B4-BE49-F238E27FC236}">
                <a16:creationId xmlns:a16="http://schemas.microsoft.com/office/drawing/2014/main" id="{4DD4D2D0-A6CC-4CB5-6148-6F4E229AD3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
        <p:nvSpPr>
          <p:cNvPr id="8" name="Footer Placeholder 7">
            <a:extLst>
              <a:ext uri="{FF2B5EF4-FFF2-40B4-BE49-F238E27FC236}">
                <a16:creationId xmlns:a16="http://schemas.microsoft.com/office/drawing/2014/main" id="{D2AFA480-5695-C290-4177-6091B16CF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FFFF00"/>
                </a:solidFill>
              </a:defRPr>
            </a:lvl1pPr>
          </a:lstStyle>
          <a:p>
            <a:r>
              <a:rPr lang="en-IE"/>
              <a:t>Section 1: Understanding and developing yourself</a:t>
            </a:r>
            <a:endParaRPr lang="en-IE" b="1" dirty="0"/>
          </a:p>
        </p:txBody>
      </p:sp>
    </p:spTree>
    <p:extLst>
      <p:ext uri="{BB962C8B-B14F-4D97-AF65-F5344CB8AC3E}">
        <p14:creationId xmlns:p14="http://schemas.microsoft.com/office/powerpoint/2010/main" val="3840041536"/>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8" r:id="rId3"/>
    <p:sldLayoutId id="2147483659" r:id="rId4"/>
    <p:sldLayoutId id="2147483660" r:id="rId5"/>
    <p:sldLayoutId id="2147483661" r:id="rId6"/>
    <p:sldLayoutId id="2147483665" r:id="rId7"/>
    <p:sldLayoutId id="2147483664" r:id="rId8"/>
    <p:sldLayoutId id="2147483662" r:id="rId9"/>
    <p:sldLayoutId id="2147483651" r:id="rId10"/>
    <p:sldLayoutId id="214748366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pngall.com/mouse-cursor-click-png" TargetMode="Externa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hyperlink" Target="http://www.pngall.com/mouse-cursor-click-png"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c.careersportal.ie/pdfs/Career_Interests_Digital.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pngall.com/mouse-cursor-click-png"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144170-CCE8-DB70-C7E8-4BF152D1B0DA}"/>
              </a:ext>
            </a:extLst>
          </p:cNvPr>
          <p:cNvPicPr>
            <a:picLocks noChangeAspect="1"/>
          </p:cNvPicPr>
          <p:nvPr/>
        </p:nvPicPr>
        <p:blipFill>
          <a:blip r:embed="rId3"/>
          <a:stretch>
            <a:fillRect/>
          </a:stretch>
        </p:blipFill>
        <p:spPr>
          <a:xfrm>
            <a:off x="5126400" y="1607672"/>
            <a:ext cx="5721789" cy="4627935"/>
          </a:xfrm>
          <a:prstGeom prst="rect">
            <a:avLst/>
          </a:prstGeom>
        </p:spPr>
      </p:pic>
      <p:pic>
        <p:nvPicPr>
          <p:cNvPr id="2" name="Picture 1">
            <a:extLst>
              <a:ext uri="{FF2B5EF4-FFF2-40B4-BE49-F238E27FC236}">
                <a16:creationId xmlns:a16="http://schemas.microsoft.com/office/drawing/2014/main" id="{08B05992-23BB-8745-1B6E-CFE10CB4F4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2808164">
            <a:off x="7305576" y="406359"/>
            <a:ext cx="628448" cy="648070"/>
          </a:xfrm>
          <a:prstGeom prst="rect">
            <a:avLst/>
          </a:prstGeom>
        </p:spPr>
      </p:pic>
    </p:spTree>
    <p:extLst>
      <p:ext uri="{BB962C8B-B14F-4D97-AF65-F5344CB8AC3E}">
        <p14:creationId xmlns:p14="http://schemas.microsoft.com/office/powerpoint/2010/main" val="343664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18AEB-817B-CA41-D3FD-B19A9615622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44D560E-1E85-B0F8-723F-18365203683E}"/>
              </a:ext>
            </a:extLst>
          </p:cNvPr>
          <p:cNvSpPr txBox="1"/>
          <p:nvPr/>
        </p:nvSpPr>
        <p:spPr>
          <a:xfrm>
            <a:off x="9997439" y="3122090"/>
            <a:ext cx="219456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070C0"/>
                </a:solidFill>
                <a:effectLst/>
                <a:uLnTx/>
                <a:uFillTx/>
                <a:latin typeface="Aptos" panose="02110004020202020204"/>
                <a:ea typeface="+mn-ea"/>
                <a:cs typeface="+mn-cs"/>
              </a:rPr>
              <a:t>You can then match</a:t>
            </a:r>
            <a:r>
              <a:rPr lang="en-IE" sz="1600" b="1" dirty="0">
                <a:solidFill>
                  <a:srgbClr val="0070C0"/>
                </a:solidFill>
                <a:latin typeface="Aptos" panose="02110004020202020204"/>
              </a:rPr>
              <a:t> your top 3 to Jobs… </a:t>
            </a:r>
            <a:r>
              <a:rPr lang="en-IE" sz="1600" b="1" dirty="0">
                <a:solidFill>
                  <a:srgbClr val="00B050"/>
                </a:solidFill>
                <a:latin typeface="Aptos" panose="02110004020202020204"/>
              </a:rPr>
              <a:t>(Career Matching)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1" dirty="0">
              <a:solidFill>
                <a:srgbClr val="00B050"/>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600" b="1" dirty="0">
                <a:solidFill>
                  <a:srgbClr val="0070C0"/>
                </a:solidFill>
                <a:latin typeface="Aptos" panose="02110004020202020204"/>
              </a:rPr>
              <a:t>or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1" dirty="0">
              <a:solidFill>
                <a:srgbClr val="0070C0"/>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0B050"/>
                </a:solidFill>
                <a:effectLst/>
                <a:uLnTx/>
                <a:uFillTx/>
                <a:latin typeface="Aptos" panose="02110004020202020204"/>
                <a:ea typeface="+mn-ea"/>
                <a:cs typeface="+mn-cs"/>
              </a:rPr>
              <a:t>(CAO, PLC or Postgraduate)</a:t>
            </a:r>
          </a:p>
        </p:txBody>
      </p:sp>
      <p:pic>
        <p:nvPicPr>
          <p:cNvPr id="4" name="Picture 3">
            <a:extLst>
              <a:ext uri="{FF2B5EF4-FFF2-40B4-BE49-F238E27FC236}">
                <a16:creationId xmlns:a16="http://schemas.microsoft.com/office/drawing/2014/main" id="{0E86EC40-CB4A-6239-699F-CA9688E4599E}"/>
              </a:ext>
            </a:extLst>
          </p:cNvPr>
          <p:cNvPicPr>
            <a:picLocks noChangeAspect="1"/>
          </p:cNvPicPr>
          <p:nvPr/>
        </p:nvPicPr>
        <p:blipFill>
          <a:blip r:embed="rId2"/>
          <a:stretch>
            <a:fillRect/>
          </a:stretch>
        </p:blipFill>
        <p:spPr>
          <a:xfrm>
            <a:off x="123533" y="1647239"/>
            <a:ext cx="9215853" cy="4370336"/>
          </a:xfrm>
          <a:prstGeom prst="rect">
            <a:avLst/>
          </a:prstGeom>
        </p:spPr>
      </p:pic>
      <p:sp>
        <p:nvSpPr>
          <p:cNvPr id="8" name="TextBox 7">
            <a:extLst>
              <a:ext uri="{FF2B5EF4-FFF2-40B4-BE49-F238E27FC236}">
                <a16:creationId xmlns:a16="http://schemas.microsoft.com/office/drawing/2014/main" id="{D9FCC182-D6B3-C48A-016B-B5F2F4BA8258}"/>
              </a:ext>
            </a:extLst>
          </p:cNvPr>
          <p:cNvSpPr txBox="1"/>
          <p:nvPr/>
        </p:nvSpPr>
        <p:spPr>
          <a:xfrm>
            <a:off x="306677" y="993143"/>
            <a:ext cx="86490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rgbClr val="0070C0"/>
                </a:solidFill>
                <a:latin typeface="Aptos" panose="02110004020202020204"/>
              </a:rPr>
              <a:t>At the end of the on-line questionnaire you will find out your Top 3</a:t>
            </a:r>
            <a:endParaRPr kumimoji="0" lang="en-IE" sz="2000" b="1"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2" name="Arrow: Right 1">
            <a:extLst>
              <a:ext uri="{FF2B5EF4-FFF2-40B4-BE49-F238E27FC236}">
                <a16:creationId xmlns:a16="http://schemas.microsoft.com/office/drawing/2014/main" id="{F227E026-F018-F310-D999-7FD3B564395A}"/>
              </a:ext>
            </a:extLst>
          </p:cNvPr>
          <p:cNvSpPr/>
          <p:nvPr/>
        </p:nvSpPr>
        <p:spPr>
          <a:xfrm rot="10025863">
            <a:off x="8064714" y="3711956"/>
            <a:ext cx="1920307" cy="310786"/>
          </a:xfrm>
          <a:prstGeom prst="rightArrow">
            <a:avLst>
              <a:gd name="adj1" fmla="val 50000"/>
              <a:gd name="adj2" fmla="val 96373"/>
            </a:avLst>
          </a:prstGeom>
          <a:solidFill>
            <a:srgbClr val="3C88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Arrow: Right 2">
            <a:extLst>
              <a:ext uri="{FF2B5EF4-FFF2-40B4-BE49-F238E27FC236}">
                <a16:creationId xmlns:a16="http://schemas.microsoft.com/office/drawing/2014/main" id="{015BB49C-9532-5D1D-4BC5-0A1D31785BD0}"/>
              </a:ext>
            </a:extLst>
          </p:cNvPr>
          <p:cNvSpPr/>
          <p:nvPr/>
        </p:nvSpPr>
        <p:spPr>
          <a:xfrm rot="10800000">
            <a:off x="9024867" y="4707890"/>
            <a:ext cx="883188" cy="310786"/>
          </a:xfrm>
          <a:prstGeom prst="rightArrow">
            <a:avLst>
              <a:gd name="adj1" fmla="val 50000"/>
              <a:gd name="adj2" fmla="val 96373"/>
            </a:avLst>
          </a:prstGeom>
          <a:solidFill>
            <a:srgbClr val="3C88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4710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723B5F-7C23-63E8-AD21-8B026E3EDC0C}"/>
              </a:ext>
            </a:extLst>
          </p:cNvPr>
          <p:cNvSpPr txBox="1">
            <a:spLocks/>
          </p:cNvSpPr>
          <p:nvPr/>
        </p:nvSpPr>
        <p:spPr>
          <a:xfrm>
            <a:off x="449580" y="982239"/>
            <a:ext cx="1129284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If your first choice or career interest type was </a:t>
            </a:r>
            <a:r>
              <a:rPr lang="en-US" sz="2400" dirty="0">
                <a:solidFill>
                  <a:srgbClr val="0070C0"/>
                </a:solidFill>
              </a:rPr>
              <a:t>“</a:t>
            </a:r>
            <a:r>
              <a:rPr lang="en-US" sz="2400" b="1" dirty="0">
                <a:solidFill>
                  <a:srgbClr val="0070C0"/>
                </a:solidFill>
              </a:rPr>
              <a:t>C</a:t>
            </a:r>
            <a:r>
              <a:rPr lang="en-US" sz="2400" dirty="0">
                <a:solidFill>
                  <a:srgbClr val="0070C0"/>
                </a:solidFill>
              </a:rPr>
              <a:t>’ for </a:t>
            </a:r>
            <a:r>
              <a:rPr lang="en-US" sz="2400" b="1" dirty="0">
                <a:solidFill>
                  <a:srgbClr val="0070C0"/>
                </a:solidFill>
              </a:rPr>
              <a:t>Creative</a:t>
            </a:r>
            <a:r>
              <a:rPr lang="en-US" sz="2400" dirty="0">
                <a:solidFill>
                  <a:srgbClr val="0070C0"/>
                </a:solidFill>
              </a:rPr>
              <a:t> </a:t>
            </a:r>
            <a:r>
              <a:rPr lang="en-US" sz="2400" dirty="0"/>
              <a:t>this means that you may be suited to careers such as </a:t>
            </a:r>
            <a:r>
              <a:rPr lang="en-US" sz="2400" b="1" dirty="0">
                <a:solidFill>
                  <a:srgbClr val="0070C0"/>
                </a:solidFill>
              </a:rPr>
              <a:t>art, design or music</a:t>
            </a:r>
            <a:r>
              <a:rPr lang="en-US" sz="2400" dirty="0"/>
              <a:t>. If it was </a:t>
            </a:r>
            <a:r>
              <a:rPr lang="en-US" sz="2400" dirty="0">
                <a:solidFill>
                  <a:srgbClr val="0070C0"/>
                </a:solidFill>
              </a:rPr>
              <a:t>’</a:t>
            </a:r>
            <a:r>
              <a:rPr lang="en-US" sz="2400" b="1" dirty="0">
                <a:solidFill>
                  <a:srgbClr val="0070C0"/>
                </a:solidFill>
              </a:rPr>
              <a:t>N</a:t>
            </a:r>
            <a:r>
              <a:rPr lang="en-US" sz="2400" dirty="0">
                <a:solidFill>
                  <a:srgbClr val="0070C0"/>
                </a:solidFill>
              </a:rPr>
              <a:t>’ for </a:t>
            </a:r>
            <a:r>
              <a:rPr lang="en-US" sz="2400" b="1" dirty="0">
                <a:solidFill>
                  <a:srgbClr val="0070C0"/>
                </a:solidFill>
              </a:rPr>
              <a:t>Naturalist</a:t>
            </a:r>
            <a:r>
              <a:rPr lang="en-US" sz="2400" dirty="0">
                <a:solidFill>
                  <a:srgbClr val="0070C0"/>
                </a:solidFill>
              </a:rPr>
              <a:t> </a:t>
            </a:r>
            <a:r>
              <a:rPr lang="en-US" sz="2400" dirty="0"/>
              <a:t>this means you may be interested in careers involving </a:t>
            </a:r>
            <a:r>
              <a:rPr lang="en-US" sz="2400" b="1" dirty="0">
                <a:solidFill>
                  <a:srgbClr val="0070C0"/>
                </a:solidFill>
              </a:rPr>
              <a:t>nature, plants, animals and the environment.</a:t>
            </a:r>
          </a:p>
        </p:txBody>
      </p:sp>
      <p:pic>
        <p:nvPicPr>
          <p:cNvPr id="6" name="Picture 5" descr="DJs mixing music on the decks">
            <a:extLst>
              <a:ext uri="{FF2B5EF4-FFF2-40B4-BE49-F238E27FC236}">
                <a16:creationId xmlns:a16="http://schemas.microsoft.com/office/drawing/2014/main" id="{FFDDCCF2-78F5-6280-3B9A-B536B1F56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935" y="2683157"/>
            <a:ext cx="4563439" cy="3041998"/>
          </a:xfrm>
          <a:prstGeom prst="rect">
            <a:avLst/>
          </a:prstGeom>
        </p:spPr>
      </p:pic>
      <p:pic>
        <p:nvPicPr>
          <p:cNvPr id="12" name="Picture 11" descr="Person standing up at a table working on papers">
            <a:extLst>
              <a:ext uri="{FF2B5EF4-FFF2-40B4-BE49-F238E27FC236}">
                <a16:creationId xmlns:a16="http://schemas.microsoft.com/office/drawing/2014/main" id="{C78C14F8-4752-86EB-C59A-5075B909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63" y="2683157"/>
            <a:ext cx="4557434" cy="3041998"/>
          </a:xfrm>
          <a:prstGeom prst="rect">
            <a:avLst/>
          </a:prstGeom>
        </p:spPr>
      </p:pic>
    </p:spTree>
    <p:extLst>
      <p:ext uri="{BB962C8B-B14F-4D97-AF65-F5344CB8AC3E}">
        <p14:creationId xmlns:p14="http://schemas.microsoft.com/office/powerpoint/2010/main" val="270871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C412-483C-1EB6-FCD6-1B058486FAF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0CB7E7-2AEC-D03E-2233-4B387BF88DDC}"/>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p:txBody>
      </p:sp>
      <p:sp>
        <p:nvSpPr>
          <p:cNvPr id="8" name="Rectangle: Rounded Corners 7">
            <a:extLst>
              <a:ext uri="{FF2B5EF4-FFF2-40B4-BE49-F238E27FC236}">
                <a16:creationId xmlns:a16="http://schemas.microsoft.com/office/drawing/2014/main" id="{9F87122A-D325-1E86-D75D-573F08B517C7}"/>
              </a:ext>
            </a:extLst>
          </p:cNvPr>
          <p:cNvSpPr/>
          <p:nvPr/>
        </p:nvSpPr>
        <p:spPr>
          <a:xfrm>
            <a:off x="235094" y="952587"/>
            <a:ext cx="5708506" cy="646332"/>
          </a:xfrm>
          <a:prstGeom prst="round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F8A5A5BD-0536-E735-EE88-B38E2D9E228A}"/>
              </a:ext>
            </a:extLst>
          </p:cNvPr>
          <p:cNvSpPr txBox="1"/>
          <p:nvPr/>
        </p:nvSpPr>
        <p:spPr>
          <a:xfrm>
            <a:off x="343421" y="1047641"/>
            <a:ext cx="5462831" cy="461665"/>
          </a:xfrm>
          <a:prstGeom prst="rect">
            <a:avLst/>
          </a:prstGeom>
          <a:solidFill>
            <a:srgbClr val="FFDB00"/>
          </a:solidFill>
          <a:ln>
            <a:solidFill>
              <a:srgbClr val="FFDB00"/>
            </a:solidFill>
          </a:ln>
        </p:spPr>
        <p:txBody>
          <a:bodyPr wrap="square" rtlCol="0">
            <a:spAutoFit/>
          </a:bodyPr>
          <a:lstStyle/>
          <a:p>
            <a:r>
              <a:rPr lang="en-US" sz="2400" b="1" dirty="0">
                <a:solidFill>
                  <a:srgbClr val="3C88CB"/>
                </a:solidFill>
              </a:rPr>
              <a:t>Exercise: Career Interest Reflection</a:t>
            </a:r>
          </a:p>
        </p:txBody>
      </p:sp>
      <p:sp>
        <p:nvSpPr>
          <p:cNvPr id="2" name="Content Placeholder 2">
            <a:extLst>
              <a:ext uri="{FF2B5EF4-FFF2-40B4-BE49-F238E27FC236}">
                <a16:creationId xmlns:a16="http://schemas.microsoft.com/office/drawing/2014/main" id="{814F0CAF-3D82-D948-418B-8C3D569AA71F}"/>
              </a:ext>
            </a:extLst>
          </p:cNvPr>
          <p:cNvSpPr txBox="1">
            <a:spLocks/>
          </p:cNvSpPr>
          <p:nvPr/>
        </p:nvSpPr>
        <p:spPr>
          <a:xfrm>
            <a:off x="1183595" y="1729342"/>
            <a:ext cx="1069446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pic>
        <p:nvPicPr>
          <p:cNvPr id="6" name="Picture 5">
            <a:extLst>
              <a:ext uri="{FF2B5EF4-FFF2-40B4-BE49-F238E27FC236}">
                <a16:creationId xmlns:a16="http://schemas.microsoft.com/office/drawing/2014/main" id="{144740B0-6C5A-BC6E-F7D0-BC239CAC9B78}"/>
              </a:ext>
            </a:extLst>
          </p:cNvPr>
          <p:cNvPicPr>
            <a:picLocks noChangeAspect="1"/>
          </p:cNvPicPr>
          <p:nvPr/>
        </p:nvPicPr>
        <p:blipFill>
          <a:blip r:embed="rId3"/>
          <a:stretch>
            <a:fillRect/>
          </a:stretch>
        </p:blipFill>
        <p:spPr>
          <a:xfrm>
            <a:off x="27852" y="3159104"/>
            <a:ext cx="3209925" cy="1038225"/>
          </a:xfrm>
          <a:prstGeom prst="rect">
            <a:avLst/>
          </a:prstGeom>
        </p:spPr>
      </p:pic>
      <p:pic>
        <p:nvPicPr>
          <p:cNvPr id="7" name="Picture 6">
            <a:extLst>
              <a:ext uri="{FF2B5EF4-FFF2-40B4-BE49-F238E27FC236}">
                <a16:creationId xmlns:a16="http://schemas.microsoft.com/office/drawing/2014/main" id="{CD89D0CC-C1E5-2AE6-5DBC-AA3B72EB924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7497565" flipV="1">
            <a:off x="1751394" y="4130960"/>
            <a:ext cx="683853" cy="705204"/>
          </a:xfrm>
          <a:prstGeom prst="rect">
            <a:avLst/>
          </a:prstGeom>
        </p:spPr>
      </p:pic>
      <p:sp>
        <p:nvSpPr>
          <p:cNvPr id="10" name="TextBox 9">
            <a:extLst>
              <a:ext uri="{FF2B5EF4-FFF2-40B4-BE49-F238E27FC236}">
                <a16:creationId xmlns:a16="http://schemas.microsoft.com/office/drawing/2014/main" id="{8B6EB826-BBE7-A924-3CFA-84CA74E2EEE7}"/>
              </a:ext>
            </a:extLst>
          </p:cNvPr>
          <p:cNvSpPr txBox="1"/>
          <p:nvPr/>
        </p:nvSpPr>
        <p:spPr>
          <a:xfrm>
            <a:off x="458805" y="1957789"/>
            <a:ext cx="5347447" cy="1015663"/>
          </a:xfrm>
          <a:prstGeom prst="rect">
            <a:avLst/>
          </a:prstGeom>
          <a:noFill/>
        </p:spPr>
        <p:txBody>
          <a:bodyPr wrap="square" rtlCol="0">
            <a:spAutoFit/>
          </a:bodyPr>
          <a:lstStyle/>
          <a:p>
            <a:r>
              <a:rPr lang="en-IE" sz="2000" dirty="0"/>
              <a:t>It is important to include your thoughts and learning on your results and matched job and course options.</a:t>
            </a:r>
          </a:p>
        </p:txBody>
      </p:sp>
      <p:pic>
        <p:nvPicPr>
          <p:cNvPr id="12" name="Picture 11">
            <a:extLst>
              <a:ext uri="{FF2B5EF4-FFF2-40B4-BE49-F238E27FC236}">
                <a16:creationId xmlns:a16="http://schemas.microsoft.com/office/drawing/2014/main" id="{BAD0BB8A-F5D6-9FAB-9C97-29FEC226B47B}"/>
              </a:ext>
            </a:extLst>
          </p:cNvPr>
          <p:cNvPicPr>
            <a:picLocks noChangeAspect="1"/>
          </p:cNvPicPr>
          <p:nvPr/>
        </p:nvPicPr>
        <p:blipFill>
          <a:blip r:embed="rId6"/>
          <a:stretch>
            <a:fillRect/>
          </a:stretch>
        </p:blipFill>
        <p:spPr>
          <a:xfrm>
            <a:off x="6151647" y="1275753"/>
            <a:ext cx="5921269" cy="4683525"/>
          </a:xfrm>
          <a:prstGeom prst="rect">
            <a:avLst/>
          </a:prstGeom>
        </p:spPr>
      </p:pic>
    </p:spTree>
    <p:extLst>
      <p:ext uri="{BB962C8B-B14F-4D97-AF65-F5344CB8AC3E}">
        <p14:creationId xmlns:p14="http://schemas.microsoft.com/office/powerpoint/2010/main" val="283160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E5E13-ACCC-94C9-28E4-E9B467049143}"/>
              </a:ext>
            </a:extLst>
          </p:cNvPr>
          <p:cNvSpPr txBox="1"/>
          <p:nvPr/>
        </p:nvSpPr>
        <p:spPr>
          <a:xfrm>
            <a:off x="1399032" y="2261455"/>
            <a:ext cx="9656064" cy="3662541"/>
          </a:xfrm>
          <a:prstGeom prst="rect">
            <a:avLst/>
          </a:prstGeom>
          <a:noFill/>
        </p:spPr>
        <p:txBody>
          <a:bodyPr wrap="square" rtlCol="0">
            <a:spAutoFit/>
          </a:bodyPr>
          <a:lstStyle/>
          <a:p>
            <a:pPr marL="280800" indent="-280800" fontAlgn="base">
              <a:spcAft>
                <a:spcPts val="1200"/>
              </a:spcAft>
              <a:buFont typeface="Arial" panose="020B0604020202020204" pitchFamily="34" charset="0"/>
              <a:buChar char="•"/>
            </a:pPr>
            <a:r>
              <a:rPr lang="en-US" sz="2400" b="0" i="0" u="none" strike="noStrike" dirty="0">
                <a:solidFill>
                  <a:srgbClr val="000000"/>
                </a:solidFill>
                <a:effectLst/>
                <a:latin typeface="Aptos" panose="020B0004020202020204" pitchFamily="34" charset="0"/>
              </a:rPr>
              <a:t>Understand how </a:t>
            </a:r>
            <a:r>
              <a:rPr lang="en-US" sz="2400" dirty="0">
                <a:solidFill>
                  <a:srgbClr val="0070C0"/>
                </a:solidFill>
                <a:latin typeface="Aptos" panose="020B0004020202020204" pitchFamily="34" charset="0"/>
              </a:rPr>
              <a:t>8 different career interest types </a:t>
            </a:r>
            <a:r>
              <a:rPr lang="en-US" sz="2400" b="0" i="0" u="none" strike="noStrike" dirty="0">
                <a:solidFill>
                  <a:srgbClr val="000000"/>
                </a:solidFill>
                <a:effectLst/>
                <a:latin typeface="Aptos" panose="020B0004020202020204" pitchFamily="34" charset="0"/>
              </a:rPr>
              <a:t>link to the many career sectors in the world of work and education. </a:t>
            </a:r>
          </a:p>
          <a:p>
            <a:pPr marL="280800" indent="-280800" fontAlgn="base">
              <a:spcAft>
                <a:spcPts val="1200"/>
              </a:spcAft>
              <a:buFont typeface="Arial" panose="020B0604020202020204" pitchFamily="34" charset="0"/>
              <a:buChar char="•"/>
            </a:pPr>
            <a:r>
              <a:rPr lang="en-US" sz="2400" b="0" i="0" u="none" strike="noStrike" dirty="0">
                <a:solidFill>
                  <a:srgbClr val="000000"/>
                </a:solidFill>
                <a:effectLst/>
                <a:latin typeface="Aptos" panose="020B0004020202020204" pitchFamily="34" charset="0"/>
              </a:rPr>
              <a:t>Name and understand </a:t>
            </a:r>
            <a:r>
              <a:rPr lang="en-US" sz="2400" dirty="0">
                <a:solidFill>
                  <a:srgbClr val="0070C0"/>
                </a:solidFill>
                <a:latin typeface="Aptos" panose="020B0004020202020204" pitchFamily="34" charset="0"/>
              </a:rPr>
              <a:t>your top 3 </a:t>
            </a:r>
            <a:r>
              <a:rPr lang="en-US" sz="2400" dirty="0">
                <a:solidFill>
                  <a:srgbClr val="000000"/>
                </a:solidFill>
                <a:latin typeface="Aptos" panose="020B0004020202020204" pitchFamily="34" charset="0"/>
              </a:rPr>
              <a:t>career interests.</a:t>
            </a:r>
          </a:p>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latin typeface="Aptos" panose="020B0004020202020204" pitchFamily="34" charset="0"/>
              </a:rPr>
              <a:t>Match these</a:t>
            </a:r>
            <a:r>
              <a:rPr lang="en-US" sz="2400" dirty="0">
                <a:solidFill>
                  <a:srgbClr val="000000"/>
                </a:solidFill>
                <a:latin typeface="Aptos" panose="020B0004020202020204" pitchFamily="34" charset="0"/>
              </a:rPr>
              <a:t> career interests to </a:t>
            </a:r>
            <a:r>
              <a:rPr lang="en-US" sz="2400" dirty="0">
                <a:solidFill>
                  <a:srgbClr val="0070C0"/>
                </a:solidFill>
                <a:latin typeface="Aptos" panose="020B0004020202020204" pitchFamily="34" charset="0"/>
              </a:rPr>
              <a:t>jobs, apprenticeships and courses </a:t>
            </a:r>
            <a:r>
              <a:rPr lang="en-US" sz="2400" dirty="0">
                <a:solidFill>
                  <a:srgbClr val="000000"/>
                </a:solidFill>
                <a:latin typeface="Aptos" panose="020B0004020202020204" pitchFamily="34" charset="0"/>
              </a:rPr>
              <a:t>that suit you best at this stage of your life.</a:t>
            </a:r>
          </a:p>
          <a:p>
            <a:pPr marL="280800" indent="-280800" fontAlgn="base">
              <a:spcAft>
                <a:spcPts val="1200"/>
              </a:spcAft>
              <a:buFont typeface="Arial" panose="020B0604020202020204" pitchFamily="34" charset="0"/>
              <a:buChar char="•"/>
            </a:pPr>
            <a:r>
              <a:rPr lang="en-US" sz="2400" dirty="0">
                <a:solidFill>
                  <a:srgbClr val="000000"/>
                </a:solidFill>
                <a:latin typeface="Aptos" panose="020B0004020202020204" pitchFamily="34" charset="0"/>
              </a:rPr>
              <a:t>Complete </a:t>
            </a:r>
            <a:r>
              <a:rPr lang="en-US" sz="2400" dirty="0">
                <a:solidFill>
                  <a:srgbClr val="0070C0"/>
                </a:solidFill>
                <a:latin typeface="Aptos" panose="020B0004020202020204" pitchFamily="34" charset="0"/>
              </a:rPr>
              <a:t>other MyFuture+ apps </a:t>
            </a:r>
            <a:r>
              <a:rPr lang="en-US" sz="2400" dirty="0">
                <a:solidFill>
                  <a:srgbClr val="000000"/>
                </a:solidFill>
                <a:latin typeface="Aptos" panose="020B0004020202020204" pitchFamily="34" charset="0"/>
              </a:rPr>
              <a:t>to support you to understand and develop yourself further, and to </a:t>
            </a:r>
            <a:r>
              <a:rPr lang="en-US" sz="2400" dirty="0">
                <a:solidFill>
                  <a:srgbClr val="0070C0"/>
                </a:solidFill>
                <a:latin typeface="Aptos" panose="020B0004020202020204" pitchFamily="34" charset="0"/>
              </a:rPr>
              <a:t>plan your next step!</a:t>
            </a:r>
            <a:endParaRPr lang="en-US" sz="2400" b="0" i="0" u="none" strike="noStrike" dirty="0">
              <a:solidFill>
                <a:srgbClr val="000000"/>
              </a:solidFill>
              <a:effectLst/>
              <a:latin typeface="Aptos" panose="020B0004020202020204" pitchFamily="34" charset="0"/>
            </a:endParaRPr>
          </a:p>
          <a:p>
            <a:pPr algn="l">
              <a:spcAft>
                <a:spcPts val="1200"/>
              </a:spcAft>
            </a:pPr>
            <a:endParaRPr lang="en-IE" sz="2400" dirty="0">
              <a:latin typeface="Aptos" panose="020B0004020202020204" pitchFamily="34" charset="0"/>
            </a:endParaRPr>
          </a:p>
        </p:txBody>
      </p:sp>
    </p:spTree>
    <p:extLst>
      <p:ext uri="{BB962C8B-B14F-4D97-AF65-F5344CB8AC3E}">
        <p14:creationId xmlns:p14="http://schemas.microsoft.com/office/powerpoint/2010/main" val="153682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75A90-86D1-3A4E-0D06-B3235BC434BE}"/>
              </a:ext>
            </a:extLst>
          </p:cNvPr>
          <p:cNvSpPr txBox="1"/>
          <p:nvPr/>
        </p:nvSpPr>
        <p:spPr>
          <a:xfrm>
            <a:off x="2518918" y="1642375"/>
            <a:ext cx="9093962" cy="4185761"/>
          </a:xfrm>
          <a:prstGeom prst="rect">
            <a:avLst/>
          </a:prstGeom>
          <a:noFill/>
        </p:spPr>
        <p:txBody>
          <a:bodyPr wrap="square" rtlCol="0">
            <a:spAutoFit/>
          </a:bodyPr>
          <a:lstStyle/>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rPr>
              <a:t>Understand the </a:t>
            </a:r>
            <a:r>
              <a:rPr lang="en-US" sz="2400" b="1" i="0" u="none" strike="noStrike" dirty="0">
                <a:solidFill>
                  <a:srgbClr val="0070C0"/>
                </a:solidFill>
                <a:effectLst/>
              </a:rPr>
              <a:t>sectors</a:t>
            </a:r>
            <a:r>
              <a:rPr lang="en-US" sz="2400" b="0" i="0" u="none" strike="noStrike" dirty="0">
                <a:solidFill>
                  <a:srgbClr val="000000"/>
                </a:solidFill>
                <a:effectLst/>
              </a:rPr>
              <a:t> Irish world of work and education.</a:t>
            </a:r>
          </a:p>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rPr>
              <a:t>Be introduced to </a:t>
            </a:r>
            <a:r>
              <a:rPr lang="en-US" sz="2400" b="1" i="0" u="none" strike="noStrike" dirty="0">
                <a:solidFill>
                  <a:srgbClr val="0070C0"/>
                </a:solidFill>
                <a:effectLst/>
              </a:rPr>
              <a:t>8 different types </a:t>
            </a:r>
            <a:r>
              <a:rPr lang="en-US" sz="2400" b="0" i="0" u="none" strike="noStrike" dirty="0">
                <a:solidFill>
                  <a:srgbClr val="000000"/>
                </a:solidFill>
                <a:effectLst/>
              </a:rPr>
              <a:t>of Career Interests. </a:t>
            </a:r>
          </a:p>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rPr>
              <a:t>Complete </a:t>
            </a:r>
            <a:r>
              <a:rPr lang="en-US" sz="2400" dirty="0">
                <a:solidFill>
                  <a:srgbClr val="000000"/>
                </a:solidFill>
              </a:rPr>
              <a:t>an </a:t>
            </a:r>
            <a:r>
              <a:rPr lang="en-US" sz="2400" b="0" i="0" u="none" strike="noStrike" dirty="0">
                <a:solidFill>
                  <a:srgbClr val="000000"/>
                </a:solidFill>
                <a:effectLst/>
              </a:rPr>
              <a:t>exercise to help you identify your top </a:t>
            </a:r>
            <a:r>
              <a:rPr lang="en-US" sz="2400" b="1" dirty="0">
                <a:solidFill>
                  <a:srgbClr val="0070C0"/>
                </a:solidFill>
              </a:rPr>
              <a:t>3</a:t>
            </a:r>
            <a:r>
              <a:rPr lang="en-US" sz="2400" b="0" i="0" u="none" strike="noStrike" dirty="0">
                <a:solidFill>
                  <a:srgbClr val="000000"/>
                </a:solidFill>
                <a:effectLst/>
              </a:rPr>
              <a:t> Career Interests. </a:t>
            </a:r>
          </a:p>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rPr>
              <a:t>Be introduced to and complete the </a:t>
            </a:r>
            <a:r>
              <a:rPr lang="en-US" sz="2400" b="1" i="0" u="none" strike="noStrike" dirty="0">
                <a:solidFill>
                  <a:srgbClr val="0070C0"/>
                </a:solidFill>
                <a:effectLst/>
              </a:rPr>
              <a:t>Career Interests Profiler</a:t>
            </a:r>
            <a:r>
              <a:rPr lang="en-US" sz="2400" b="1" dirty="0">
                <a:solidFill>
                  <a:srgbClr val="0070C0"/>
                </a:solidFill>
              </a:rPr>
              <a:t> app.</a:t>
            </a:r>
          </a:p>
          <a:p>
            <a:pPr marL="280800" indent="-280800" algn="l" rtl="0" fontAlgn="base">
              <a:spcAft>
                <a:spcPts val="1200"/>
              </a:spcAft>
              <a:buFont typeface="Arial" panose="020B0604020202020204" pitchFamily="34" charset="0"/>
              <a:buChar char="•"/>
            </a:pPr>
            <a:r>
              <a:rPr lang="en-US" sz="2400" b="0" i="0" u="none" strike="noStrike" dirty="0">
                <a:solidFill>
                  <a:srgbClr val="000000"/>
                </a:solidFill>
                <a:effectLst/>
              </a:rPr>
              <a:t>Explore how your top 3 Career Interest types are matched to a range of </a:t>
            </a:r>
            <a:r>
              <a:rPr lang="en-US" sz="2400" b="1" i="0" u="none" strike="noStrike" dirty="0">
                <a:solidFill>
                  <a:srgbClr val="0070C0"/>
                </a:solidFill>
                <a:effectLst/>
              </a:rPr>
              <a:t>jobs, apprenticeships and courses</a:t>
            </a:r>
            <a:r>
              <a:rPr lang="en-US" sz="2400" b="1" dirty="0">
                <a:solidFill>
                  <a:srgbClr val="0070C0"/>
                </a:solidFill>
              </a:rPr>
              <a:t> </a:t>
            </a:r>
            <a:r>
              <a:rPr lang="en-US" sz="2400" dirty="0">
                <a:solidFill>
                  <a:srgbClr val="000000"/>
                </a:solidFill>
              </a:rPr>
              <a:t>at different levels.</a:t>
            </a:r>
          </a:p>
          <a:p>
            <a:pPr marL="280800" indent="-280800" algn="l" rtl="0" fontAlgn="base">
              <a:spcAft>
                <a:spcPts val="1200"/>
              </a:spcAft>
              <a:buFont typeface="Arial" panose="020B0604020202020204" pitchFamily="34" charset="0"/>
              <a:buChar char="•"/>
            </a:pPr>
            <a:r>
              <a:rPr lang="en-US" sz="2400" b="1" i="0" u="none" strike="noStrike" dirty="0">
                <a:solidFill>
                  <a:srgbClr val="0070C0"/>
                </a:solidFill>
                <a:effectLst/>
              </a:rPr>
              <a:t>Reflect on your learning </a:t>
            </a:r>
            <a:r>
              <a:rPr lang="en-US" sz="2400" dirty="0">
                <a:solidFill>
                  <a:srgbClr val="000000"/>
                </a:solidFill>
              </a:rPr>
              <a:t>from doing this app and discussing your results.</a:t>
            </a:r>
            <a:endParaRPr lang="en-IE" sz="2400" dirty="0"/>
          </a:p>
        </p:txBody>
      </p:sp>
    </p:spTree>
    <p:extLst>
      <p:ext uri="{BB962C8B-B14F-4D97-AF65-F5344CB8AC3E}">
        <p14:creationId xmlns:p14="http://schemas.microsoft.com/office/powerpoint/2010/main" val="38244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F49A7E-1190-4B36-2CD8-8571E1C73AF4}"/>
              </a:ext>
            </a:extLst>
          </p:cNvPr>
          <p:cNvSpPr txBox="1">
            <a:spLocks/>
          </p:cNvSpPr>
          <p:nvPr/>
        </p:nvSpPr>
        <p:spPr>
          <a:xfrm>
            <a:off x="164592" y="1197864"/>
            <a:ext cx="8558784" cy="4635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lnSpc>
                <a:spcPct val="100000"/>
              </a:lnSpc>
              <a:spcBef>
                <a:spcPts val="0"/>
              </a:spcBef>
              <a:spcAft>
                <a:spcPts val="1200"/>
              </a:spcAft>
              <a:buClr>
                <a:schemeClr val="tx1"/>
              </a:buClr>
            </a:pPr>
            <a:r>
              <a:rPr lang="en-US" sz="1800" b="1" dirty="0">
                <a:solidFill>
                  <a:srgbClr val="0070C0"/>
                </a:solidFill>
              </a:rPr>
              <a:t>Interests are things you enjoy</a:t>
            </a:r>
            <a:r>
              <a:rPr lang="en-US" sz="1800" dirty="0"/>
              <a:t>. Often, we are interested in things we are good at e.g., football, art, or cooking. Sometimes you may be interested in something you haven’t tried yet e.g., skydiving, photography or fixing things.</a:t>
            </a:r>
          </a:p>
          <a:p>
            <a:pPr marL="252000" indent="-252000">
              <a:lnSpc>
                <a:spcPct val="100000"/>
              </a:lnSpc>
              <a:spcBef>
                <a:spcPts val="0"/>
              </a:spcBef>
              <a:spcAft>
                <a:spcPts val="1200"/>
              </a:spcAft>
              <a:buClr>
                <a:schemeClr val="tx1"/>
              </a:buClr>
            </a:pPr>
            <a:r>
              <a:rPr lang="en-US" sz="1800" dirty="0"/>
              <a:t>Sometimes you may be interested in something, but you may not have the aptitude, skill, talent or personality e.g., a singer in a band. However, rather than singing in a band, you might follow this area of  interest and become involved in some other way e.g., tour manager, record producer, or a musician.</a:t>
            </a:r>
            <a:endParaRPr lang="en-IE" sz="1800" dirty="0"/>
          </a:p>
          <a:p>
            <a:pPr marL="252000" indent="-252000">
              <a:lnSpc>
                <a:spcPct val="100000"/>
              </a:lnSpc>
              <a:spcBef>
                <a:spcPts val="0"/>
              </a:spcBef>
              <a:spcAft>
                <a:spcPts val="1200"/>
              </a:spcAft>
              <a:buClr>
                <a:schemeClr val="tx1"/>
              </a:buClr>
            </a:pPr>
            <a:r>
              <a:rPr lang="en-IE" sz="1800" b="1" dirty="0">
                <a:solidFill>
                  <a:srgbClr val="0070C0"/>
                </a:solidFill>
              </a:rPr>
              <a:t>Your future career</a:t>
            </a:r>
            <a:r>
              <a:rPr lang="en-IE" sz="1800" dirty="0">
                <a:solidFill>
                  <a:srgbClr val="0070C0"/>
                </a:solidFill>
              </a:rPr>
              <a:t> </a:t>
            </a:r>
            <a:r>
              <a:rPr lang="en-IE" sz="1800" dirty="0"/>
              <a:t>is likely to be motivated by the interests they have, and people often go on to study and then work in areas that support activities that they are drawn to.</a:t>
            </a:r>
          </a:p>
          <a:p>
            <a:pPr marL="252000" indent="-252000">
              <a:lnSpc>
                <a:spcPct val="100000"/>
              </a:lnSpc>
              <a:spcBef>
                <a:spcPts val="0"/>
              </a:spcBef>
              <a:spcAft>
                <a:spcPts val="1200"/>
              </a:spcAft>
              <a:buClr>
                <a:schemeClr val="tx1"/>
              </a:buClr>
            </a:pPr>
            <a:r>
              <a:rPr lang="en-IE" sz="1800" dirty="0"/>
              <a:t>There are</a:t>
            </a:r>
            <a:r>
              <a:rPr lang="en-IE" sz="1800" dirty="0">
                <a:solidFill>
                  <a:srgbClr val="0070C0"/>
                </a:solidFill>
              </a:rPr>
              <a:t>  </a:t>
            </a:r>
            <a:r>
              <a:rPr lang="en-IE" sz="1800" b="1" dirty="0">
                <a:solidFill>
                  <a:srgbClr val="0070C0"/>
                </a:solidFill>
              </a:rPr>
              <a:t>8 "Career Interest"</a:t>
            </a:r>
            <a:r>
              <a:rPr lang="en-IE" sz="1800" dirty="0">
                <a:solidFill>
                  <a:srgbClr val="0070C0"/>
                </a:solidFill>
              </a:rPr>
              <a:t> </a:t>
            </a:r>
            <a:r>
              <a:rPr lang="en-IE" sz="1800" dirty="0"/>
              <a:t>types that can be helpful for you to understand. These can then be used to help to match you to courses, apprenticeships and jobs that suit you best. These may change in the future as you learn more, and develop your experience and career. So, it is always worth exploring your interests again over time!</a:t>
            </a:r>
          </a:p>
          <a:p>
            <a:pPr marL="252000" indent="-252000">
              <a:lnSpc>
                <a:spcPct val="100000"/>
              </a:lnSpc>
              <a:spcBef>
                <a:spcPts val="0"/>
              </a:spcBef>
              <a:spcAft>
                <a:spcPts val="1200"/>
              </a:spcAft>
              <a:buClr>
                <a:schemeClr val="tx1"/>
              </a:buClr>
            </a:pPr>
            <a:endParaRPr lang="en-US" sz="1800" dirty="0"/>
          </a:p>
        </p:txBody>
      </p:sp>
      <p:sp>
        <p:nvSpPr>
          <p:cNvPr id="3" name="TextBox 2">
            <a:extLst>
              <a:ext uri="{FF2B5EF4-FFF2-40B4-BE49-F238E27FC236}">
                <a16:creationId xmlns:a16="http://schemas.microsoft.com/office/drawing/2014/main" id="{8F470133-4202-16DC-3C85-03A14AEA19D8}"/>
              </a:ext>
            </a:extLst>
          </p:cNvPr>
          <p:cNvSpPr txBox="1"/>
          <p:nvPr/>
        </p:nvSpPr>
        <p:spPr>
          <a:xfrm flipH="1">
            <a:off x="3174865" y="539496"/>
            <a:ext cx="4917621" cy="553998"/>
          </a:xfrm>
          <a:prstGeom prst="rect">
            <a:avLst/>
          </a:prstGeom>
          <a:noFill/>
        </p:spPr>
        <p:txBody>
          <a:bodyPr wrap="square" rtlCol="0">
            <a:spAutoFit/>
          </a:bodyPr>
          <a:lstStyle/>
          <a:p>
            <a:pPr algn="ctr"/>
            <a:r>
              <a:rPr lang="en-IE" sz="3000" b="1" dirty="0">
                <a:solidFill>
                  <a:srgbClr val="0070C0"/>
                </a:solidFill>
              </a:rPr>
              <a:t>What are Career Interests?</a:t>
            </a:r>
          </a:p>
        </p:txBody>
      </p:sp>
      <p:pic>
        <p:nvPicPr>
          <p:cNvPr id="4" name="Picture 4">
            <a:extLst>
              <a:ext uri="{FF2B5EF4-FFF2-40B4-BE49-F238E27FC236}">
                <a16:creationId xmlns:a16="http://schemas.microsoft.com/office/drawing/2014/main" id="{F208628B-2CA3-BB5E-86D1-94533C4A8D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02" r="14913" b="2361"/>
          <a:stretch>
            <a:fillRect/>
          </a:stretch>
        </p:blipFill>
        <p:spPr bwMode="auto">
          <a:xfrm>
            <a:off x="8869772" y="992937"/>
            <a:ext cx="3237606" cy="48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7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DC20D5-034F-B312-5E13-61C544ED9606}"/>
              </a:ext>
            </a:extLst>
          </p:cNvPr>
          <p:cNvSpPr txBox="1">
            <a:spLocks/>
          </p:cNvSpPr>
          <p:nvPr/>
        </p:nvSpPr>
        <p:spPr>
          <a:xfrm>
            <a:off x="246257" y="1268257"/>
            <a:ext cx="6957731" cy="1308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Which way for you? </a:t>
            </a:r>
          </a:p>
          <a:p>
            <a:pPr marL="0" indent="0">
              <a:buFont typeface="Arial" panose="020B0604020202020204" pitchFamily="34" charset="0"/>
              <a:buNone/>
            </a:pPr>
            <a:r>
              <a:rPr lang="en-US" sz="2400" dirty="0"/>
              <a:t>Exploring Career Interests is one of the most useful ways of finding a career direction. </a:t>
            </a:r>
          </a:p>
          <a:p>
            <a:endParaRPr lang="en-US" sz="2400" dirty="0"/>
          </a:p>
        </p:txBody>
      </p:sp>
      <p:pic>
        <p:nvPicPr>
          <p:cNvPr id="7" name="Picture 6">
            <a:extLst>
              <a:ext uri="{FF2B5EF4-FFF2-40B4-BE49-F238E27FC236}">
                <a16:creationId xmlns:a16="http://schemas.microsoft.com/office/drawing/2014/main" id="{9475FC93-A7B9-433F-F136-CC62E02314B4}"/>
              </a:ext>
            </a:extLst>
          </p:cNvPr>
          <p:cNvPicPr>
            <a:picLocks noChangeAspect="1"/>
          </p:cNvPicPr>
          <p:nvPr/>
        </p:nvPicPr>
        <p:blipFill>
          <a:blip r:embed="rId4"/>
          <a:stretch>
            <a:fillRect/>
          </a:stretch>
        </p:blipFill>
        <p:spPr>
          <a:xfrm>
            <a:off x="1476979" y="1"/>
            <a:ext cx="10715021" cy="6228000"/>
          </a:xfrm>
          <a:prstGeom prst="rect">
            <a:avLst/>
          </a:prstGeom>
        </p:spPr>
      </p:pic>
      <p:sp>
        <p:nvSpPr>
          <p:cNvPr id="9" name="TextBox 8">
            <a:extLst>
              <a:ext uri="{FF2B5EF4-FFF2-40B4-BE49-F238E27FC236}">
                <a16:creationId xmlns:a16="http://schemas.microsoft.com/office/drawing/2014/main" id="{00C691B0-AE12-592E-D0E5-25196D0DE78D}"/>
              </a:ext>
            </a:extLst>
          </p:cNvPr>
          <p:cNvSpPr txBox="1"/>
          <p:nvPr/>
        </p:nvSpPr>
        <p:spPr>
          <a:xfrm>
            <a:off x="6096000" y="4169551"/>
            <a:ext cx="5891604" cy="1569660"/>
          </a:xfrm>
          <a:prstGeom prst="rect">
            <a:avLst/>
          </a:prstGeom>
          <a:noFill/>
        </p:spPr>
        <p:txBody>
          <a:bodyPr wrap="square">
            <a:spAutoFit/>
          </a:bodyPr>
          <a:lstStyle/>
          <a:p>
            <a:pPr marL="0" indent="0">
              <a:buFont typeface="Arial" panose="020B0604020202020204" pitchFamily="34" charset="0"/>
              <a:buNone/>
            </a:pPr>
            <a:r>
              <a:rPr lang="en-US" sz="2400" dirty="0"/>
              <a:t>In the exercises that follow, we will explore ways of revealing your Career Interests and show you how knowing about your interests can be used to identify career paths.</a:t>
            </a:r>
          </a:p>
        </p:txBody>
      </p:sp>
    </p:spTree>
    <p:custDataLst>
      <p:tags r:id="rId1"/>
    </p:custDataLst>
    <p:extLst>
      <p:ext uri="{BB962C8B-B14F-4D97-AF65-F5344CB8AC3E}">
        <p14:creationId xmlns:p14="http://schemas.microsoft.com/office/powerpoint/2010/main" val="414710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23C63-3C99-867C-2D13-30C8FD86F190}"/>
              </a:ext>
            </a:extLst>
          </p:cNvPr>
          <p:cNvPicPr>
            <a:picLocks noChangeAspect="1"/>
          </p:cNvPicPr>
          <p:nvPr/>
        </p:nvPicPr>
        <p:blipFill>
          <a:blip r:embed="rId2"/>
          <a:srcRect l="7382" b="18789"/>
          <a:stretch>
            <a:fillRect/>
          </a:stretch>
        </p:blipFill>
        <p:spPr>
          <a:xfrm>
            <a:off x="7436610" y="1463814"/>
            <a:ext cx="4230986" cy="4435124"/>
          </a:xfrm>
          <a:prstGeom prst="rect">
            <a:avLst/>
          </a:prstGeom>
        </p:spPr>
      </p:pic>
      <p:sp>
        <p:nvSpPr>
          <p:cNvPr id="4" name="TextBox 3">
            <a:extLst>
              <a:ext uri="{FF2B5EF4-FFF2-40B4-BE49-F238E27FC236}">
                <a16:creationId xmlns:a16="http://schemas.microsoft.com/office/drawing/2014/main" id="{B2BA6DCB-4ACA-3FDF-18BD-6482A84FB805}"/>
              </a:ext>
            </a:extLst>
          </p:cNvPr>
          <p:cNvSpPr txBox="1"/>
          <p:nvPr/>
        </p:nvSpPr>
        <p:spPr>
          <a:xfrm>
            <a:off x="2040591" y="691954"/>
            <a:ext cx="8110817" cy="707886"/>
          </a:xfrm>
          <a:prstGeom prst="rect">
            <a:avLst/>
          </a:prstGeom>
          <a:noFill/>
        </p:spPr>
        <p:txBody>
          <a:bodyPr wrap="square">
            <a:spAutoFit/>
          </a:bodyPr>
          <a:lstStyle/>
          <a:p>
            <a:pPr algn="ctr"/>
            <a:r>
              <a:rPr lang="en-US" sz="2000" dirty="0"/>
              <a:t>This diagram illustrates the relationship clearly - e.g., a </a:t>
            </a:r>
            <a:r>
              <a:rPr lang="en-US" sz="2000" b="1" dirty="0">
                <a:solidFill>
                  <a:srgbClr val="0070C0"/>
                </a:solidFill>
              </a:rPr>
              <a:t>Social</a:t>
            </a:r>
            <a:r>
              <a:rPr lang="en-US" sz="2000" dirty="0"/>
              <a:t> person might be well suited to careers in education, sport, sales or tourism.</a:t>
            </a:r>
            <a:endParaRPr lang="en-IE" sz="2000" dirty="0"/>
          </a:p>
        </p:txBody>
      </p:sp>
      <p:pic>
        <p:nvPicPr>
          <p:cNvPr id="10" name="Picture 9">
            <a:extLst>
              <a:ext uri="{FF2B5EF4-FFF2-40B4-BE49-F238E27FC236}">
                <a16:creationId xmlns:a16="http://schemas.microsoft.com/office/drawing/2014/main" id="{660ABDA0-4591-22FE-EF64-1081F1722E93}"/>
              </a:ext>
            </a:extLst>
          </p:cNvPr>
          <p:cNvPicPr>
            <a:picLocks noChangeAspect="1"/>
          </p:cNvPicPr>
          <p:nvPr/>
        </p:nvPicPr>
        <p:blipFill>
          <a:blip r:embed="rId3"/>
          <a:stretch>
            <a:fillRect/>
          </a:stretch>
        </p:blipFill>
        <p:spPr>
          <a:xfrm>
            <a:off x="262944" y="1463814"/>
            <a:ext cx="6634656" cy="4702232"/>
          </a:xfrm>
          <a:prstGeom prst="rect">
            <a:avLst/>
          </a:prstGeom>
        </p:spPr>
      </p:pic>
      <p:cxnSp>
        <p:nvCxnSpPr>
          <p:cNvPr id="5" name="Straight Connector 4">
            <a:extLst>
              <a:ext uri="{FF2B5EF4-FFF2-40B4-BE49-F238E27FC236}">
                <a16:creationId xmlns:a16="http://schemas.microsoft.com/office/drawing/2014/main" id="{E24D6093-36F7-156C-1520-C145EC778E74}"/>
              </a:ext>
            </a:extLst>
          </p:cNvPr>
          <p:cNvCxnSpPr/>
          <p:nvPr/>
        </p:nvCxnSpPr>
        <p:spPr>
          <a:xfrm flipH="1">
            <a:off x="9001737" y="3700800"/>
            <a:ext cx="460800" cy="23328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D2E296D-ACA9-BC7A-6570-90CC7F12062E}"/>
              </a:ext>
            </a:extLst>
          </p:cNvPr>
          <p:cNvCxnSpPr/>
          <p:nvPr/>
        </p:nvCxnSpPr>
        <p:spPr>
          <a:xfrm>
            <a:off x="9444579" y="3674176"/>
            <a:ext cx="2221196" cy="128662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97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0801E-1F56-9238-B93B-5A1E6B8DC34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31F7FE5-4864-C385-24B2-ED974D44AA5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p:txBody>
      </p:sp>
      <p:sp>
        <p:nvSpPr>
          <p:cNvPr id="8" name="Rectangle: Rounded Corners 7">
            <a:extLst>
              <a:ext uri="{FF2B5EF4-FFF2-40B4-BE49-F238E27FC236}">
                <a16:creationId xmlns:a16="http://schemas.microsoft.com/office/drawing/2014/main" id="{16C7AEED-3224-CF7D-212F-C583E6438B2F}"/>
              </a:ext>
            </a:extLst>
          </p:cNvPr>
          <p:cNvSpPr/>
          <p:nvPr/>
        </p:nvSpPr>
        <p:spPr>
          <a:xfrm>
            <a:off x="2892149" y="1023756"/>
            <a:ext cx="6005366" cy="646332"/>
          </a:xfrm>
          <a:prstGeom prst="round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FE6C9D02-C63B-103E-5519-F0EA288C4524}"/>
              </a:ext>
            </a:extLst>
          </p:cNvPr>
          <p:cNvSpPr txBox="1"/>
          <p:nvPr/>
        </p:nvSpPr>
        <p:spPr>
          <a:xfrm>
            <a:off x="3024140" y="1120412"/>
            <a:ext cx="5741384" cy="461665"/>
          </a:xfrm>
          <a:prstGeom prst="rect">
            <a:avLst/>
          </a:prstGeom>
          <a:solidFill>
            <a:srgbClr val="FFDB00"/>
          </a:solidFill>
          <a:ln>
            <a:solidFill>
              <a:srgbClr val="FFDB00"/>
            </a:solidFill>
          </a:ln>
        </p:spPr>
        <p:txBody>
          <a:bodyPr wrap="square" rtlCol="0">
            <a:spAutoFit/>
          </a:bodyPr>
          <a:lstStyle/>
          <a:p>
            <a:pPr algn="ctr"/>
            <a:r>
              <a:rPr lang="en-US" sz="2400" b="1" dirty="0">
                <a:solidFill>
                  <a:srgbClr val="3C88CB"/>
                </a:solidFill>
              </a:rPr>
              <a:t>Exercise: Career Interests </a:t>
            </a:r>
          </a:p>
        </p:txBody>
      </p:sp>
      <p:sp>
        <p:nvSpPr>
          <p:cNvPr id="2" name="Content Placeholder 2">
            <a:extLst>
              <a:ext uri="{FF2B5EF4-FFF2-40B4-BE49-F238E27FC236}">
                <a16:creationId xmlns:a16="http://schemas.microsoft.com/office/drawing/2014/main" id="{FE9C1E5C-7C22-D0DD-F3CD-9FF3B96E4ED4}"/>
              </a:ext>
            </a:extLst>
          </p:cNvPr>
          <p:cNvSpPr txBox="1">
            <a:spLocks/>
          </p:cNvSpPr>
          <p:nvPr/>
        </p:nvSpPr>
        <p:spPr>
          <a:xfrm>
            <a:off x="316119" y="2142975"/>
            <a:ext cx="84494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are on a work experience placement, and your mentor has been watching the tasks you have been doing, and noticing the ones you are showing the greatest interest in. </a:t>
            </a:r>
          </a:p>
          <a:p>
            <a:r>
              <a:rPr lang="en-US" sz="2400" dirty="0"/>
              <a:t>They now want to see what </a:t>
            </a:r>
            <a:r>
              <a:rPr lang="en-US" sz="2400" b="1" dirty="0">
                <a:solidFill>
                  <a:srgbClr val="0070C0"/>
                </a:solidFill>
              </a:rPr>
              <a:t>other areas of work and training might suit you best </a:t>
            </a:r>
            <a:r>
              <a:rPr lang="en-US" sz="2400" dirty="0"/>
              <a:t>and have invited you to take the MyFuture+ Career Interest Profiler app. </a:t>
            </a:r>
          </a:p>
          <a:p>
            <a:r>
              <a:rPr lang="en-US" sz="2400" dirty="0"/>
              <a:t>Before you take the on-line </a:t>
            </a:r>
            <a:r>
              <a:rPr lang="en-US" sz="2400" b="1" dirty="0">
                <a:solidFill>
                  <a:srgbClr val="0070C0"/>
                </a:solidFill>
              </a:rPr>
              <a:t>quiz</a:t>
            </a:r>
            <a:r>
              <a:rPr lang="en-US" sz="2400" dirty="0"/>
              <a:t> you can look at the </a:t>
            </a:r>
            <a:r>
              <a:rPr lang="en-US" sz="2400" b="1" dirty="0"/>
              <a:t>meaning of the 8 different interest types </a:t>
            </a:r>
            <a:r>
              <a:rPr lang="en-US" sz="2400" dirty="0"/>
              <a:t>and </a:t>
            </a:r>
            <a:r>
              <a:rPr lang="en-US" sz="2400" b="1" dirty="0"/>
              <a:t>guess </a:t>
            </a:r>
            <a:r>
              <a:rPr lang="en-US" sz="2400" dirty="0"/>
              <a:t>what you think your strongest are in the order of your </a:t>
            </a:r>
            <a:r>
              <a:rPr lang="en-US" sz="2400" dirty="0">
                <a:solidFill>
                  <a:srgbClr val="0070C0"/>
                </a:solidFill>
              </a:rPr>
              <a:t>1</a:t>
            </a:r>
            <a:r>
              <a:rPr lang="en-US" sz="2400" baseline="30000" dirty="0">
                <a:solidFill>
                  <a:srgbClr val="0070C0"/>
                </a:solidFill>
              </a:rPr>
              <a:t>st</a:t>
            </a:r>
            <a:r>
              <a:rPr lang="en-US" sz="2400" dirty="0"/>
              <a:t>, </a:t>
            </a:r>
            <a:r>
              <a:rPr lang="en-US" sz="2400" dirty="0">
                <a:solidFill>
                  <a:srgbClr val="0070C0"/>
                </a:solidFill>
              </a:rPr>
              <a:t>2</a:t>
            </a:r>
            <a:r>
              <a:rPr lang="en-US" sz="2400" baseline="30000" dirty="0">
                <a:solidFill>
                  <a:srgbClr val="0070C0"/>
                </a:solidFill>
              </a:rPr>
              <a:t>nd</a:t>
            </a:r>
            <a:r>
              <a:rPr lang="en-US" sz="2400" dirty="0"/>
              <a:t> and </a:t>
            </a:r>
            <a:r>
              <a:rPr lang="en-US" sz="2400" dirty="0">
                <a:solidFill>
                  <a:srgbClr val="0070C0"/>
                </a:solidFill>
              </a:rPr>
              <a:t>3</a:t>
            </a:r>
            <a:r>
              <a:rPr lang="en-US" sz="2400" baseline="30000" dirty="0">
                <a:solidFill>
                  <a:srgbClr val="0070C0"/>
                </a:solidFill>
              </a:rPr>
              <a:t>rd</a:t>
            </a:r>
            <a:r>
              <a:rPr lang="en-US" sz="2400" dirty="0">
                <a:solidFill>
                  <a:srgbClr val="0070C0"/>
                </a:solidFill>
              </a:rPr>
              <a:t> </a:t>
            </a:r>
            <a:r>
              <a:rPr lang="en-US" sz="2400" dirty="0"/>
              <a:t>ones. </a:t>
            </a:r>
          </a:p>
          <a:p>
            <a:pPr marL="0" indent="0">
              <a:buNone/>
            </a:pPr>
            <a:endParaRPr lang="en-US" sz="2400" dirty="0"/>
          </a:p>
        </p:txBody>
      </p:sp>
      <p:pic>
        <p:nvPicPr>
          <p:cNvPr id="7" name="Picture 6">
            <a:extLst>
              <a:ext uri="{FF2B5EF4-FFF2-40B4-BE49-F238E27FC236}">
                <a16:creationId xmlns:a16="http://schemas.microsoft.com/office/drawing/2014/main" id="{DEC7C9B4-B1B4-8565-5D85-EB089A8E2898}"/>
              </a:ext>
            </a:extLst>
          </p:cNvPr>
          <p:cNvPicPr>
            <a:picLocks noChangeAspect="1"/>
          </p:cNvPicPr>
          <p:nvPr/>
        </p:nvPicPr>
        <p:blipFill>
          <a:blip r:embed="rId2"/>
          <a:stretch>
            <a:fillRect/>
          </a:stretch>
        </p:blipFill>
        <p:spPr>
          <a:xfrm>
            <a:off x="9510791" y="4300205"/>
            <a:ext cx="1924588" cy="1196366"/>
          </a:xfrm>
          <a:prstGeom prst="rect">
            <a:avLst/>
          </a:prstGeom>
        </p:spPr>
      </p:pic>
    </p:spTree>
    <p:extLst>
      <p:ext uri="{BB962C8B-B14F-4D97-AF65-F5344CB8AC3E}">
        <p14:creationId xmlns:p14="http://schemas.microsoft.com/office/powerpoint/2010/main" val="291613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63BC-8BCF-3F39-5B0C-75A2D09A958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3A2F7C4-1498-4841-BEFB-7F358AFDCFD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p:txBody>
      </p:sp>
      <p:sp>
        <p:nvSpPr>
          <p:cNvPr id="8" name="Rectangle: Rounded Corners 7">
            <a:extLst>
              <a:ext uri="{FF2B5EF4-FFF2-40B4-BE49-F238E27FC236}">
                <a16:creationId xmlns:a16="http://schemas.microsoft.com/office/drawing/2014/main" id="{B61CE831-513B-CC5B-8899-96C5F1612629}"/>
              </a:ext>
            </a:extLst>
          </p:cNvPr>
          <p:cNvSpPr/>
          <p:nvPr/>
        </p:nvSpPr>
        <p:spPr>
          <a:xfrm>
            <a:off x="174640" y="2283910"/>
            <a:ext cx="3515233" cy="1145090"/>
          </a:xfrm>
          <a:prstGeom prst="roundRect">
            <a:avLst/>
          </a:prstGeom>
          <a:solidFill>
            <a:srgbClr val="FFDB00"/>
          </a:solidFill>
          <a:ln>
            <a:solidFill>
              <a:srgbClr val="3C88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a:extLst>
              <a:ext uri="{FF2B5EF4-FFF2-40B4-BE49-F238E27FC236}">
                <a16:creationId xmlns:a16="http://schemas.microsoft.com/office/drawing/2014/main" id="{98E79551-7ADD-EFA8-8286-683540577B45}"/>
              </a:ext>
            </a:extLst>
          </p:cNvPr>
          <p:cNvSpPr txBox="1"/>
          <p:nvPr/>
        </p:nvSpPr>
        <p:spPr>
          <a:xfrm>
            <a:off x="331968" y="2440956"/>
            <a:ext cx="3056692" cy="830997"/>
          </a:xfrm>
          <a:prstGeom prst="rect">
            <a:avLst/>
          </a:prstGeom>
          <a:solidFill>
            <a:srgbClr val="FFDB00"/>
          </a:solidFill>
          <a:ln>
            <a:noFill/>
          </a:ln>
        </p:spPr>
        <p:txBody>
          <a:bodyPr wrap="square" rtlCol="0">
            <a:spAutoFit/>
          </a:bodyPr>
          <a:lstStyle/>
          <a:p>
            <a:pPr algn="ctr"/>
            <a:r>
              <a:rPr lang="en-US" sz="2400" b="1" dirty="0">
                <a:solidFill>
                  <a:srgbClr val="3C88CB"/>
                </a:solidFill>
              </a:rPr>
              <a:t>Guess Your Top 3 Career Interests? </a:t>
            </a:r>
          </a:p>
        </p:txBody>
      </p:sp>
      <p:sp>
        <p:nvSpPr>
          <p:cNvPr id="12" name="TextBox 11">
            <a:extLst>
              <a:ext uri="{FF2B5EF4-FFF2-40B4-BE49-F238E27FC236}">
                <a16:creationId xmlns:a16="http://schemas.microsoft.com/office/drawing/2014/main" id="{04B3C3B5-C5DB-9BA8-15EF-328598E3110D}"/>
              </a:ext>
            </a:extLst>
          </p:cNvPr>
          <p:cNvSpPr txBox="1"/>
          <p:nvPr/>
        </p:nvSpPr>
        <p:spPr>
          <a:xfrm>
            <a:off x="651782" y="3887285"/>
            <a:ext cx="2417064" cy="369332"/>
          </a:xfrm>
          <a:prstGeom prst="rect">
            <a:avLst/>
          </a:prstGeom>
          <a:noFill/>
        </p:spPr>
        <p:txBody>
          <a:bodyPr wrap="square">
            <a:spAutoFit/>
          </a:bodyPr>
          <a:lstStyle/>
          <a:p>
            <a:r>
              <a:rPr lang="en-IE" dirty="0"/>
              <a:t>Worksheet: </a:t>
            </a:r>
            <a:r>
              <a:rPr lang="en-IE" dirty="0">
                <a:hlinkClick r:id="rId2"/>
              </a:rPr>
              <a:t>click here</a:t>
            </a:r>
            <a:endParaRPr lang="en-IE" dirty="0"/>
          </a:p>
        </p:txBody>
      </p:sp>
      <p:pic>
        <p:nvPicPr>
          <p:cNvPr id="4" name="Picture 3">
            <a:extLst>
              <a:ext uri="{FF2B5EF4-FFF2-40B4-BE49-F238E27FC236}">
                <a16:creationId xmlns:a16="http://schemas.microsoft.com/office/drawing/2014/main" id="{3ECDA1D3-5AD1-7AF9-6A94-4A833030FB51}"/>
              </a:ext>
            </a:extLst>
          </p:cNvPr>
          <p:cNvPicPr>
            <a:picLocks noChangeAspect="1"/>
          </p:cNvPicPr>
          <p:nvPr/>
        </p:nvPicPr>
        <p:blipFill>
          <a:blip r:embed="rId3"/>
          <a:stretch>
            <a:fillRect/>
          </a:stretch>
        </p:blipFill>
        <p:spPr>
          <a:xfrm>
            <a:off x="3939673" y="1029428"/>
            <a:ext cx="8155450" cy="5120640"/>
          </a:xfrm>
          <a:prstGeom prst="rect">
            <a:avLst/>
          </a:prstGeom>
        </p:spPr>
      </p:pic>
    </p:spTree>
    <p:extLst>
      <p:ext uri="{BB962C8B-B14F-4D97-AF65-F5344CB8AC3E}">
        <p14:creationId xmlns:p14="http://schemas.microsoft.com/office/powerpoint/2010/main" val="239780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FB159B-5F8A-C9F7-0AD9-CDA7A4A9E849}"/>
              </a:ext>
            </a:extLst>
          </p:cNvPr>
          <p:cNvSpPr/>
          <p:nvPr/>
        </p:nvSpPr>
        <p:spPr>
          <a:xfrm>
            <a:off x="195117" y="2232096"/>
            <a:ext cx="3048314" cy="1955261"/>
          </a:xfrm>
          <a:prstGeom prst="roundRect">
            <a:avLst>
              <a:gd name="adj" fmla="val 10597"/>
            </a:avLst>
          </a:prstGeom>
          <a:solidFill>
            <a:schemeClr val="bg1"/>
          </a:solidFill>
          <a:ln>
            <a:solidFill>
              <a:srgbClr val="EA3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3C88CB"/>
                </a:solidFill>
              </a:rPr>
              <a:t>Interest Groups </a:t>
            </a:r>
          </a:p>
          <a:p>
            <a:endParaRPr lang="en-US" sz="2800" b="1" dirty="0">
              <a:solidFill>
                <a:srgbClr val="3C88CB"/>
              </a:solidFill>
            </a:endParaRPr>
          </a:p>
          <a:p>
            <a:r>
              <a:rPr lang="en-US" dirty="0">
                <a:solidFill>
                  <a:srgbClr val="3C88CB"/>
                </a:solidFill>
              </a:rPr>
              <a:t>What they mean and how they relate to jobs and courses that may suit you!</a:t>
            </a:r>
          </a:p>
        </p:txBody>
      </p:sp>
      <p:pic>
        <p:nvPicPr>
          <p:cNvPr id="3" name="Picture 2">
            <a:extLst>
              <a:ext uri="{FF2B5EF4-FFF2-40B4-BE49-F238E27FC236}">
                <a16:creationId xmlns:a16="http://schemas.microsoft.com/office/drawing/2014/main" id="{35CA2FB8-3912-0B8B-CFC4-7C88D50C72C9}"/>
              </a:ext>
            </a:extLst>
          </p:cNvPr>
          <p:cNvPicPr>
            <a:picLocks noChangeAspect="1"/>
          </p:cNvPicPr>
          <p:nvPr/>
        </p:nvPicPr>
        <p:blipFill>
          <a:blip r:embed="rId2"/>
          <a:stretch>
            <a:fillRect/>
          </a:stretch>
        </p:blipFill>
        <p:spPr>
          <a:xfrm>
            <a:off x="3525994" y="1097851"/>
            <a:ext cx="4241945" cy="4328810"/>
          </a:xfrm>
          <a:prstGeom prst="rect">
            <a:avLst/>
          </a:prstGeom>
        </p:spPr>
      </p:pic>
      <p:pic>
        <p:nvPicPr>
          <p:cNvPr id="4" name="Picture 3">
            <a:extLst>
              <a:ext uri="{FF2B5EF4-FFF2-40B4-BE49-F238E27FC236}">
                <a16:creationId xmlns:a16="http://schemas.microsoft.com/office/drawing/2014/main" id="{51738586-3BC5-35B7-C01D-616AE75C4B63}"/>
              </a:ext>
            </a:extLst>
          </p:cNvPr>
          <p:cNvPicPr>
            <a:picLocks noChangeAspect="1"/>
          </p:cNvPicPr>
          <p:nvPr/>
        </p:nvPicPr>
        <p:blipFill>
          <a:blip r:embed="rId3"/>
          <a:stretch>
            <a:fillRect/>
          </a:stretch>
        </p:blipFill>
        <p:spPr>
          <a:xfrm>
            <a:off x="7928386" y="45650"/>
            <a:ext cx="4068497" cy="6127736"/>
          </a:xfrm>
          <a:prstGeom prst="rect">
            <a:avLst/>
          </a:prstGeom>
        </p:spPr>
      </p:pic>
    </p:spTree>
    <p:extLst>
      <p:ext uri="{BB962C8B-B14F-4D97-AF65-F5344CB8AC3E}">
        <p14:creationId xmlns:p14="http://schemas.microsoft.com/office/powerpoint/2010/main" val="129293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FB7C5A-39F4-48C9-CC56-5E28E94681FB}"/>
              </a:ext>
            </a:extLst>
          </p:cNvPr>
          <p:cNvPicPr>
            <a:picLocks noChangeAspect="1"/>
          </p:cNvPicPr>
          <p:nvPr/>
        </p:nvPicPr>
        <p:blipFill>
          <a:blip r:embed="rId2"/>
          <a:stretch>
            <a:fillRect/>
          </a:stretch>
        </p:blipFill>
        <p:spPr>
          <a:xfrm>
            <a:off x="4878394" y="483408"/>
            <a:ext cx="3378074" cy="1599195"/>
          </a:xfrm>
          <a:prstGeom prst="rect">
            <a:avLst/>
          </a:prstGeom>
        </p:spPr>
      </p:pic>
      <p:sp>
        <p:nvSpPr>
          <p:cNvPr id="6" name="TextBox 5">
            <a:extLst>
              <a:ext uri="{FF2B5EF4-FFF2-40B4-BE49-F238E27FC236}">
                <a16:creationId xmlns:a16="http://schemas.microsoft.com/office/drawing/2014/main" id="{5A8A34B6-E6B9-BFA3-BD49-644AE97BB055}"/>
              </a:ext>
            </a:extLst>
          </p:cNvPr>
          <p:cNvSpPr txBox="1"/>
          <p:nvPr/>
        </p:nvSpPr>
        <p:spPr>
          <a:xfrm>
            <a:off x="239149" y="1324842"/>
            <a:ext cx="6209881" cy="369332"/>
          </a:xfrm>
          <a:prstGeom prst="rect">
            <a:avLst/>
          </a:prstGeom>
          <a:noFill/>
        </p:spPr>
        <p:txBody>
          <a:bodyPr wrap="square" rtlCol="0">
            <a:spAutoFit/>
          </a:bodyPr>
          <a:lstStyle/>
          <a:p>
            <a:r>
              <a:rPr lang="en-IE" b="1" dirty="0">
                <a:solidFill>
                  <a:srgbClr val="0070C0"/>
                </a:solidFill>
              </a:rPr>
              <a:t>Step 1: </a:t>
            </a:r>
            <a:r>
              <a:rPr lang="en-IE" b="1" dirty="0"/>
              <a:t>Click on the Interests Profiler app</a:t>
            </a:r>
          </a:p>
        </p:txBody>
      </p:sp>
      <p:sp>
        <p:nvSpPr>
          <p:cNvPr id="7" name="TextBox 6">
            <a:extLst>
              <a:ext uri="{FF2B5EF4-FFF2-40B4-BE49-F238E27FC236}">
                <a16:creationId xmlns:a16="http://schemas.microsoft.com/office/drawing/2014/main" id="{7F1912B1-6A00-5AAE-8FA5-78F7F1D58682}"/>
              </a:ext>
            </a:extLst>
          </p:cNvPr>
          <p:cNvSpPr txBox="1"/>
          <p:nvPr/>
        </p:nvSpPr>
        <p:spPr>
          <a:xfrm>
            <a:off x="239149" y="2378582"/>
            <a:ext cx="5761825" cy="369332"/>
          </a:xfrm>
          <a:prstGeom prst="rect">
            <a:avLst/>
          </a:prstGeom>
          <a:noFill/>
        </p:spPr>
        <p:txBody>
          <a:bodyPr wrap="square" rtlCol="0">
            <a:spAutoFit/>
          </a:bodyPr>
          <a:lstStyle/>
          <a:p>
            <a:r>
              <a:rPr lang="en-IE" b="1" dirty="0">
                <a:solidFill>
                  <a:srgbClr val="0070C0"/>
                </a:solidFill>
              </a:rPr>
              <a:t>Step 2: </a:t>
            </a:r>
            <a:r>
              <a:rPr lang="en-IE" b="1" dirty="0"/>
              <a:t>Choose young adult </a:t>
            </a:r>
            <a:r>
              <a:rPr lang="en-IE" b="1" dirty="0">
                <a:solidFill>
                  <a:srgbClr val="00B050"/>
                </a:solidFill>
              </a:rPr>
              <a:t>or</a:t>
            </a:r>
            <a:r>
              <a:rPr lang="en-IE" b="1" dirty="0">
                <a:solidFill>
                  <a:srgbClr val="0070C0"/>
                </a:solidFill>
              </a:rPr>
              <a:t> </a:t>
            </a:r>
            <a:r>
              <a:rPr lang="en-IE" b="1" dirty="0"/>
              <a:t>adult version </a:t>
            </a:r>
          </a:p>
        </p:txBody>
      </p:sp>
      <p:pic>
        <p:nvPicPr>
          <p:cNvPr id="9" name="Picture 8">
            <a:extLst>
              <a:ext uri="{FF2B5EF4-FFF2-40B4-BE49-F238E27FC236}">
                <a16:creationId xmlns:a16="http://schemas.microsoft.com/office/drawing/2014/main" id="{1A542B27-CFC1-062D-EEDC-C44E90400EAA}"/>
              </a:ext>
            </a:extLst>
          </p:cNvPr>
          <p:cNvPicPr>
            <a:picLocks noChangeAspect="1"/>
          </p:cNvPicPr>
          <p:nvPr/>
        </p:nvPicPr>
        <p:blipFill>
          <a:blip r:embed="rId3"/>
          <a:stretch>
            <a:fillRect/>
          </a:stretch>
        </p:blipFill>
        <p:spPr>
          <a:xfrm>
            <a:off x="9433079" y="1390882"/>
            <a:ext cx="2405017" cy="2359517"/>
          </a:xfrm>
          <a:prstGeom prst="rect">
            <a:avLst/>
          </a:prstGeom>
        </p:spPr>
      </p:pic>
      <p:pic>
        <p:nvPicPr>
          <p:cNvPr id="10" name="Picture 9">
            <a:extLst>
              <a:ext uri="{FF2B5EF4-FFF2-40B4-BE49-F238E27FC236}">
                <a16:creationId xmlns:a16="http://schemas.microsoft.com/office/drawing/2014/main" id="{2ABAE3CC-6FCA-4F51-93BE-9250908BE3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3140508">
            <a:off x="10416662" y="2417719"/>
            <a:ext cx="640395" cy="660389"/>
          </a:xfrm>
          <a:prstGeom prst="rect">
            <a:avLst/>
          </a:prstGeom>
        </p:spPr>
      </p:pic>
      <p:sp>
        <p:nvSpPr>
          <p:cNvPr id="12" name="TextBox 11">
            <a:extLst>
              <a:ext uri="{FF2B5EF4-FFF2-40B4-BE49-F238E27FC236}">
                <a16:creationId xmlns:a16="http://schemas.microsoft.com/office/drawing/2014/main" id="{31FE4A7A-61F5-0412-C1E9-F5EE102BA2E3}"/>
              </a:ext>
            </a:extLst>
          </p:cNvPr>
          <p:cNvSpPr txBox="1"/>
          <p:nvPr/>
        </p:nvSpPr>
        <p:spPr>
          <a:xfrm>
            <a:off x="239149" y="3049895"/>
            <a:ext cx="8124922" cy="400110"/>
          </a:xfrm>
          <a:prstGeom prst="rect">
            <a:avLst/>
          </a:prstGeom>
          <a:noFill/>
        </p:spPr>
        <p:txBody>
          <a:bodyPr wrap="square" rtlCol="0">
            <a:spAutoFit/>
          </a:bodyPr>
          <a:lstStyle/>
          <a:p>
            <a:r>
              <a:rPr lang="en-IE" b="1" dirty="0">
                <a:solidFill>
                  <a:srgbClr val="0070C0"/>
                </a:solidFill>
              </a:rPr>
              <a:t>Step 3: </a:t>
            </a:r>
            <a:r>
              <a:rPr lang="en-IE" b="1" dirty="0"/>
              <a:t>Read both statements and choose </a:t>
            </a:r>
            <a:r>
              <a:rPr lang="en-IE" sz="2000" b="1" dirty="0"/>
              <a:t>an e</a:t>
            </a:r>
            <a:r>
              <a:rPr lang="en-IE" b="1" dirty="0"/>
              <a:t>moji that suits you best</a:t>
            </a:r>
            <a:endParaRPr lang="en-IE" sz="1600" b="1" dirty="0"/>
          </a:p>
        </p:txBody>
      </p:sp>
      <p:pic>
        <p:nvPicPr>
          <p:cNvPr id="2" name="Picture 1">
            <a:extLst>
              <a:ext uri="{FF2B5EF4-FFF2-40B4-BE49-F238E27FC236}">
                <a16:creationId xmlns:a16="http://schemas.microsoft.com/office/drawing/2014/main" id="{30C6EB8C-8078-3C78-D502-25978F71F95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008518">
            <a:off x="7725219" y="1348909"/>
            <a:ext cx="764973" cy="788857"/>
          </a:xfrm>
          <a:prstGeom prst="rect">
            <a:avLst/>
          </a:prstGeom>
        </p:spPr>
      </p:pic>
      <p:sp>
        <p:nvSpPr>
          <p:cNvPr id="4" name="Arrow: Right 3">
            <a:extLst>
              <a:ext uri="{FF2B5EF4-FFF2-40B4-BE49-F238E27FC236}">
                <a16:creationId xmlns:a16="http://schemas.microsoft.com/office/drawing/2014/main" id="{479B4553-7E43-AA21-E675-C122DAFCEC2C}"/>
              </a:ext>
            </a:extLst>
          </p:cNvPr>
          <p:cNvSpPr/>
          <p:nvPr/>
        </p:nvSpPr>
        <p:spPr>
          <a:xfrm>
            <a:off x="5173390" y="2398927"/>
            <a:ext cx="4259689" cy="337348"/>
          </a:xfrm>
          <a:prstGeom prst="rightArrow">
            <a:avLst/>
          </a:prstGeom>
          <a:solidFill>
            <a:srgbClr val="3C88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a16="http://schemas.microsoft.com/office/drawing/2014/main" id="{95B316A6-2004-CF24-EEC1-A645ABDF38EB}"/>
              </a:ext>
            </a:extLst>
          </p:cNvPr>
          <p:cNvPicPr>
            <a:picLocks noChangeAspect="1"/>
          </p:cNvPicPr>
          <p:nvPr/>
        </p:nvPicPr>
        <p:blipFill>
          <a:blip r:embed="rId6"/>
          <a:stretch>
            <a:fillRect/>
          </a:stretch>
        </p:blipFill>
        <p:spPr>
          <a:xfrm>
            <a:off x="2323994" y="3489971"/>
            <a:ext cx="5555981" cy="2721098"/>
          </a:xfrm>
          <a:prstGeom prst="rect">
            <a:avLst/>
          </a:prstGeom>
        </p:spPr>
      </p:pic>
      <p:pic>
        <p:nvPicPr>
          <p:cNvPr id="11" name="Picture 10">
            <a:extLst>
              <a:ext uri="{FF2B5EF4-FFF2-40B4-BE49-F238E27FC236}">
                <a16:creationId xmlns:a16="http://schemas.microsoft.com/office/drawing/2014/main" id="{573487DB-CFD9-2755-4336-3D960D3E11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3140508">
            <a:off x="3256893" y="5202964"/>
            <a:ext cx="640395" cy="660389"/>
          </a:xfrm>
          <a:prstGeom prst="rect">
            <a:avLst/>
          </a:prstGeom>
        </p:spPr>
      </p:pic>
    </p:spTree>
    <p:extLst>
      <p:ext uri="{BB962C8B-B14F-4D97-AF65-F5344CB8AC3E}">
        <p14:creationId xmlns:p14="http://schemas.microsoft.com/office/powerpoint/2010/main" val="3963101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7085D46-BBE9-4946-9D8C-A22661DBD5C0}:2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9765</TotalTime>
  <Words>749</Words>
  <Application>Microsoft Office PowerPoint</Application>
  <PresentationFormat>Widescreen</PresentationFormat>
  <Paragraphs>46</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Carton</dc:creator>
  <cp:lastModifiedBy>John Carton</cp:lastModifiedBy>
  <cp:revision>28</cp:revision>
  <dcterms:created xsi:type="dcterms:W3CDTF">2025-08-13T18:47:45Z</dcterms:created>
  <dcterms:modified xsi:type="dcterms:W3CDTF">2026-02-23T21:59:40Z</dcterms:modified>
</cp:coreProperties>
</file>