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17"/>
  </p:notesMasterIdLst>
  <p:handoutMasterIdLst>
    <p:handoutMasterId r:id="rId18"/>
  </p:handoutMasterIdLst>
  <p:sldIdLst>
    <p:sldId id="257" r:id="rId4"/>
    <p:sldId id="258" r:id="rId5"/>
    <p:sldId id="256" r:id="rId6"/>
    <p:sldId id="259" r:id="rId7"/>
    <p:sldId id="263" r:id="rId8"/>
    <p:sldId id="262" r:id="rId9"/>
    <p:sldId id="268" r:id="rId10"/>
    <p:sldId id="281" r:id="rId11"/>
    <p:sldId id="282" r:id="rId12"/>
    <p:sldId id="269" r:id="rId13"/>
    <p:sldId id="278" r:id="rId14"/>
    <p:sldId id="276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8CB"/>
    <a:srgbClr val="4CB944"/>
    <a:srgbClr val="FFFFFF"/>
    <a:srgbClr val="FFDB00"/>
    <a:srgbClr val="EA3546"/>
    <a:srgbClr val="F8C2C7"/>
    <a:srgbClr val="C9EAC6"/>
    <a:srgbClr val="F17B86"/>
    <a:srgbClr val="8FD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516372-1E5B-D95A-63C2-9AA13DEA04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80A00-7085-6EC4-CC33-DDFC123181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58851-A6D0-4E3C-8D33-6F8ADBA0BC8F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926C4-4363-DA88-0905-425F2314E2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328C5-2AD7-1E2B-D0BB-3CA12A1D5C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D895C-B8B9-4B6D-AAC7-7BCAC5E750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074388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2FE82-11E7-4B08-9B1B-FA39769E3DF5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85E2D-2822-4BF9-B0EE-BB3F46F72F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587032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85E2D-2822-4BF9-B0EE-BB3F46F72F3D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818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78B91-4055-4CFB-9F92-7F023371DEBA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188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85E2D-2822-4BF9-B0EE-BB3F46F72F3D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194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85E2D-2822-4BF9-B0EE-BB3F46F72F3D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108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85E2D-2822-4BF9-B0EE-BB3F46F72F3D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077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C5EA7C-8D27-92C7-F742-5DAA09FDC7D7}"/>
              </a:ext>
            </a:extLst>
          </p:cNvPr>
          <p:cNvCxnSpPr/>
          <p:nvPr userDrawn="1"/>
        </p:nvCxnSpPr>
        <p:spPr>
          <a:xfrm>
            <a:off x="146720" y="1531719"/>
            <a:ext cx="11898559" cy="0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40B220D-DD49-5588-9B2B-9C8EACCF1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289" y="121041"/>
            <a:ext cx="5659986" cy="13285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CA7BEE-B686-1135-C23F-C10F32B2B9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332" y="370274"/>
            <a:ext cx="2733944" cy="7748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C51061-BB8E-B2C3-8EC9-9056C9FCEF0E}"/>
              </a:ext>
            </a:extLst>
          </p:cNvPr>
          <p:cNvSpPr txBox="1"/>
          <p:nvPr userDrawn="1"/>
        </p:nvSpPr>
        <p:spPr>
          <a:xfrm>
            <a:off x="495656" y="2025353"/>
            <a:ext cx="155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App No.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5BB2-1C1B-EEAD-744B-BF9F9FB99E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5238" y="661511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249FC-43FB-B69C-11AD-0D3F6FC91B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2275" y="2560024"/>
            <a:ext cx="1685925" cy="13906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B864F7-D103-7BB1-A682-0B6D86EC58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65238" y="3101975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071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6568BA-9604-E6A1-6E23-FA5BECF5A29E}"/>
              </a:ext>
            </a:extLst>
          </p:cNvPr>
          <p:cNvSpPr/>
          <p:nvPr userDrawn="1"/>
        </p:nvSpPr>
        <p:spPr>
          <a:xfrm>
            <a:off x="3993243" y="1965774"/>
            <a:ext cx="2311400" cy="1816100"/>
          </a:xfrm>
          <a:prstGeom prst="roundRect">
            <a:avLst>
              <a:gd name="adj" fmla="val 10597"/>
            </a:avLst>
          </a:prstGeom>
          <a:solidFill>
            <a:schemeClr val="bg1"/>
          </a:solidFill>
          <a:ln>
            <a:solidFill>
              <a:srgbClr val="FFD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6C0B0F-9F9B-D1D9-FF6D-68F70A4A4047}"/>
              </a:ext>
            </a:extLst>
          </p:cNvPr>
          <p:cNvSpPr/>
          <p:nvPr userDrawn="1"/>
        </p:nvSpPr>
        <p:spPr>
          <a:xfrm>
            <a:off x="355600" y="5605893"/>
            <a:ext cx="11480800" cy="516085"/>
          </a:xfrm>
          <a:prstGeom prst="roundRect">
            <a:avLst/>
          </a:prstGeom>
          <a:solidFill>
            <a:srgbClr val="FFDB00"/>
          </a:solidFill>
          <a:ln>
            <a:solidFill>
              <a:srgbClr val="FFD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A9E5AD-9BC0-81F9-44A8-011B99396955}"/>
              </a:ext>
            </a:extLst>
          </p:cNvPr>
          <p:cNvGrpSpPr/>
          <p:nvPr userDrawn="1"/>
        </p:nvGrpSpPr>
        <p:grpSpPr>
          <a:xfrm>
            <a:off x="3839025" y="879090"/>
            <a:ext cx="3079750" cy="646332"/>
            <a:chOff x="222250" y="2066093"/>
            <a:chExt cx="3079750" cy="795337"/>
          </a:xfrm>
          <a:solidFill>
            <a:srgbClr val="FFDB00"/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15467B1-773D-49CF-694F-8FBC7693C22E}"/>
                </a:ext>
              </a:extLst>
            </p:cNvPr>
            <p:cNvSpPr/>
            <p:nvPr/>
          </p:nvSpPr>
          <p:spPr>
            <a:xfrm>
              <a:off x="222250" y="2066093"/>
              <a:ext cx="3079750" cy="795337"/>
            </a:xfrm>
            <a:prstGeom prst="roundRect">
              <a:avLst/>
            </a:prstGeom>
            <a:grpFill/>
            <a:ln>
              <a:solidFill>
                <a:srgbClr val="3C88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F8588F-4DB8-9C14-C54F-DD2A436CCC59}"/>
                </a:ext>
              </a:extLst>
            </p:cNvPr>
            <p:cNvSpPr txBox="1"/>
            <p:nvPr/>
          </p:nvSpPr>
          <p:spPr>
            <a:xfrm>
              <a:off x="486232" y="2145119"/>
              <a:ext cx="2787650" cy="568097"/>
            </a:xfrm>
            <a:prstGeom prst="rect">
              <a:avLst/>
            </a:prstGeom>
            <a:grpFill/>
            <a:ln>
              <a:solidFill>
                <a:srgbClr val="3C88C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E" sz="2400" b="1" dirty="0">
                  <a:solidFill>
                    <a:srgbClr val="3C88CB"/>
                  </a:solidFill>
                </a:rPr>
                <a:t>View Results </a:t>
              </a:r>
              <a:r>
                <a:rPr lang="en-US" sz="2400" b="1" dirty="0">
                  <a:solidFill>
                    <a:srgbClr val="3C88CB"/>
                  </a:solidFill>
                </a:rPr>
                <a:t>​</a:t>
              </a:r>
              <a:endParaRPr lang="en-US" sz="2400" b="1" i="0" dirty="0">
                <a:solidFill>
                  <a:srgbClr val="3C88CB"/>
                </a:solidFill>
                <a:effectLst/>
              </a:endParaRPr>
            </a:p>
          </p:txBody>
        </p:sp>
      </p:grp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E1588FD9-4CFD-D2E7-7F9F-70BAC0DD67A1}"/>
              </a:ext>
            </a:extLst>
          </p:cNvPr>
          <p:cNvSpPr/>
          <p:nvPr userDrawn="1"/>
        </p:nvSpPr>
        <p:spPr>
          <a:xfrm>
            <a:off x="6944143" y="1287928"/>
            <a:ext cx="3962399" cy="1796891"/>
          </a:xfrm>
          <a:prstGeom prst="wedgeEllipseCallout">
            <a:avLst>
              <a:gd name="adj1" fmla="val -41025"/>
              <a:gd name="adj2" fmla="val 63207"/>
            </a:avLst>
          </a:prstGeom>
          <a:solidFill>
            <a:srgbClr val="FFD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3C88C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A320F-DF4F-E5A4-5CBC-384BF2698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209" y="218989"/>
            <a:ext cx="2418230" cy="5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2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113B8-4121-9646-F1ED-5F38A6B5F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51045" cy="926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859421-7F14-61A2-021C-B28C6DB487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926758"/>
            <a:ext cx="4108622" cy="997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3E41A8-9879-E9D5-A6BB-C05F035A7D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57632"/>
            <a:ext cx="3357179" cy="947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6C22C8-ACB9-04DA-3FE6-576E504198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257" y="2784027"/>
            <a:ext cx="6651846" cy="980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D6BB9D-EE74-072F-20BE-01264A5474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257" y="3735858"/>
            <a:ext cx="3231292" cy="1037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9ED2E1-D3CC-B1E7-69EE-2A7FD5BB181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257" y="4752215"/>
            <a:ext cx="5782597" cy="10786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20ABBC-B92C-4281-CB6A-DAF72205EAB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52187" y="57482"/>
            <a:ext cx="3669592" cy="978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791DB7-A922-63B2-2533-11631F904DB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52187" y="1036451"/>
            <a:ext cx="4448067" cy="103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77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5728-8615-6439-F069-F26EAB7A0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33A7B-500A-C0AE-D64F-C1533D822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B1B91-396B-534B-5FB3-4124A054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12FB-5C39-450E-97FB-3355B56B4554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F3739-6A37-B4E9-0A98-A061D3D3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E8808-4810-22FB-DCE7-B89BA3BE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B9C-8EAB-4A48-9231-2EE48B82EB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8722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C3E0-EAD3-7225-0156-A09575AA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25905-8149-7E7E-986C-0F45E6CEF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DE3B0-4247-4F09-8344-BA5B4C16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12FB-5C39-450E-97FB-3355B56B4554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F2BDD-07B0-08AF-0498-E1354BC9C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76FB8-B6FA-AA5F-E057-12D817D8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B9C-8EAB-4A48-9231-2EE48B82EB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31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20DC-856A-B37F-5DDB-629B499D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A66B4-75E4-6BCB-0120-A0FEFAC04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1956F-B081-05DA-5CE9-6A391D3C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12FB-5C39-450E-97FB-3355B56B4554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2F3A-05DC-40C9-53CD-5956B367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3AB37-9A3C-7CC0-52C2-C347852F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B9C-8EAB-4A48-9231-2EE48B82EB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72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8A9FD-6B59-E29F-0CBC-7F17A834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2273C-2547-F176-0629-1ED3EEBAF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85C85-5045-90BB-76D8-6E321C7B0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1C993-8A3C-C5CE-E53A-34AAA58A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12FB-5C39-450E-97FB-3355B56B4554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26C4E-A537-2878-9820-28FD5F2A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6FFF4-46AB-FA84-DDCF-AEAF4D66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B9C-8EAB-4A48-9231-2EE48B82EB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6709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3915A-C5B6-B835-0663-921C3C98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BADE1-D637-CAA3-ECA5-346C4489F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CE897-412B-D400-6A68-2D97D2C89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9B745-D159-E0BE-819A-970959CDB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F9591-212A-EDE3-9218-DAC608551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88BD5-0E2B-3917-97D5-10EA0F591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12FB-5C39-450E-97FB-3355B56B4554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F488A8-490F-CA7A-6950-D4B364CA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6A28E-957D-6A28-4DDD-B5E51D3F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B9C-8EAB-4A48-9231-2EE48B82EB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3822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1E20-A21B-69D7-DAF2-CD1063AD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E8656F-F6CB-2D09-3C95-67083BAB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12FB-5C39-450E-97FB-3355B56B4554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73C5B-A209-54B9-1044-14B1BCEB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B5E12-F473-F19A-2306-46BDD6C0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B9C-8EAB-4A48-9231-2EE48B82EB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975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AC4DC1-948A-C965-A99D-E8EAB802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12FB-5C39-450E-97FB-3355B56B4554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021B2A-EF43-2FC1-CF70-DB7203107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27014-14F3-CA44-4F20-38262A2D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B9C-8EAB-4A48-9231-2EE48B82EB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630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4C29-9CEC-C091-E2E8-30FF2E5A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75356-951E-D06D-3B5B-48C156D82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11175-AFB4-9439-8913-6F0F8E24A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72890-F014-DCB4-9FE4-0228FFCB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12FB-5C39-450E-97FB-3355B56B4554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C9785-1047-9D0D-BCAD-0C6C0535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B16D2-0C36-DF5C-8E7B-45C47811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B9C-8EAB-4A48-9231-2EE48B82EB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79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329441" y="432645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B3E2F2A-AA8E-069D-B7C1-FFFBD7C1D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462" y="151277"/>
            <a:ext cx="3127761" cy="562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8B8AA9-98A8-D13A-1C3B-BE5AA1FC1FA6}"/>
              </a:ext>
            </a:extLst>
          </p:cNvPr>
          <p:cNvSpPr txBox="1"/>
          <p:nvPr userDrawn="1"/>
        </p:nvSpPr>
        <p:spPr>
          <a:xfrm>
            <a:off x="402454" y="1069274"/>
            <a:ext cx="390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In today’s lesson you will…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34876-F58D-0F4B-1FEB-702E260DEE7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09700" y="1069975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00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D6A0-84D9-878C-14D4-7DAD5849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E4DF4-2B53-EBAC-B764-1F9947BA7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A5819-70BA-DB84-D3CC-A8C90927B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C6737-76E3-2585-23A4-2206243E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12FB-5C39-450E-97FB-3355B56B4554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6E179-7728-7634-ED5E-331E91BA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B3432-EED1-99E5-AF15-EB675A8C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B9C-8EAB-4A48-9231-2EE48B82EB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74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18E5E-96B7-B109-04FD-28D5E88B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8BDCB-D52B-DE71-02FA-064632ED9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4E68-E058-ADD7-5A1E-0B65C89C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12FB-5C39-450E-97FB-3355B56B4554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CC003-9416-AFB0-34ED-6933CE74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150D4-814C-0F3D-B5BF-AD7AF4D8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B9C-8EAB-4A48-9231-2EE48B82EB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4470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4274DE-C3DF-E8B5-0C29-D722F0F72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05CD1-7652-7CED-59DA-EC4A387F8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2707-D200-C52C-76FD-A6BDE1B2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12FB-5C39-450E-97FB-3355B56B4554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04D91-11F4-3E89-8AF7-E98CDA8C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15F-357E-B292-6215-E4CD46D8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B9C-8EAB-4A48-9231-2EE48B82EB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1691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05B8-B52C-091A-ACA3-A295699D0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18C14-F4BD-FCEA-B2CA-56E13C310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C8B3D-B4E9-4747-EC38-28A1C853A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C38F-2678-4FC0-8A26-976AD5EABF13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884C5-0C9A-1C8C-EDB6-D5864EA9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59721-8CEA-3823-4448-4342C078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5B9-7FB3-4393-BB57-96D70E1079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2249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BF266-FFBD-6E3F-E86D-EF7BEC97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8BFDE-3313-5E74-DA2D-7E9042403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2B7E6-41E8-26BD-92AB-8996B159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C38F-2678-4FC0-8A26-976AD5EABF13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3451C-8199-155C-938E-BEDEF3D7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564D1-AB72-41EB-3403-1D42ED9B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5B9-7FB3-4393-BB57-96D70E1079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1047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33B3-3B50-523E-1416-8C476A59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C23CC-03E6-DCF4-4F94-7F7BA58AE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A842E-CBA6-2A06-DAA9-2DD9B9D0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C38F-2678-4FC0-8A26-976AD5EABF13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333B6-7F92-0870-F2BB-2E7078F6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2090-4D5E-1491-BC1D-D6DEEAA5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5B9-7FB3-4393-BB57-96D70E1079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6969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9DE5-47A7-A6C1-5063-EF6C8767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2B334-3C26-B6AE-EE9E-EFEA2CF2A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C874A-008A-F559-371B-81406CC2D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70A49-AFF8-7031-F728-29BBF259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C38F-2678-4FC0-8A26-976AD5EABF13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487B2-5C06-4F25-04F9-2072C98C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B9D1B-9002-8C32-9886-9D7B27E7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5B9-7FB3-4393-BB57-96D70E1079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8891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2F06-29B1-6057-1B19-CF371536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311C4-1CA9-5B54-654B-74AAA34DF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BF433-3B9F-1056-5CDF-157CC0727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96D8DE-A893-C58E-7CE0-320754DA6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C65D3F-6D47-B7DE-3ECC-D9ECA0645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2CF6FF-A871-A0A2-A15E-20FCA37D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C38F-2678-4FC0-8A26-976AD5EABF13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E84CAE-DCA2-704B-28A9-B30E9D5A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C871E-EDDC-BF3F-BD06-8C2CC459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5B9-7FB3-4393-BB57-96D70E1079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0942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A5FEF-ABB7-ACE3-3C84-4B199C70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05043-5C47-2DF2-942D-222667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C38F-2678-4FC0-8A26-976AD5EABF13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79DC0-1D46-8F64-36B3-448BDDBE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C44EA-5CD4-0CED-F1D6-521A2C5D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5B9-7FB3-4393-BB57-96D70E1079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2302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C94253-3484-E108-A6F8-C5BF5100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C38F-2678-4FC0-8A26-976AD5EABF13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DD4A9B-6780-628F-CB25-BCBEECF8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AA69F-81EF-3FBE-F00A-3AD1E235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5B9-7FB3-4393-BB57-96D70E1079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503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1DED3B1-A835-A44C-FDDE-F0F6F68E7A40}"/>
              </a:ext>
            </a:extLst>
          </p:cNvPr>
          <p:cNvSpPr/>
          <p:nvPr/>
        </p:nvSpPr>
        <p:spPr>
          <a:xfrm>
            <a:off x="11253692" y="94476"/>
            <a:ext cx="811614" cy="795337"/>
          </a:xfrm>
          <a:prstGeom prst="rect">
            <a:avLst/>
          </a:prstGeom>
          <a:solidFill>
            <a:srgbClr val="FFDB00"/>
          </a:solidFill>
          <a:ln>
            <a:solidFill>
              <a:srgbClr val="FFD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38E89-552A-32B7-2B55-214CFBC27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290" y="94476"/>
            <a:ext cx="716888" cy="716888"/>
          </a:xfrm>
          <a:prstGeom prst="rect">
            <a:avLst/>
          </a:prstGeom>
          <a:noFill/>
          <a:ln>
            <a:solidFill>
              <a:srgbClr val="FFD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76A7D6-F3A4-F769-70B5-4DFC9C715D40}"/>
              </a:ext>
            </a:extLst>
          </p:cNvPr>
          <p:cNvSpPr/>
          <p:nvPr userDrawn="1"/>
        </p:nvSpPr>
        <p:spPr>
          <a:xfrm>
            <a:off x="380498" y="910737"/>
            <a:ext cx="4130542" cy="615533"/>
          </a:xfrm>
          <a:prstGeom prst="roundRect">
            <a:avLst/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2FD6B-5A93-B785-CD72-92FFD5B00EC6}"/>
              </a:ext>
            </a:extLst>
          </p:cNvPr>
          <p:cNvSpPr txBox="1"/>
          <p:nvPr userDrawn="1"/>
        </p:nvSpPr>
        <p:spPr>
          <a:xfrm>
            <a:off x="474501" y="1018448"/>
            <a:ext cx="3810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3C88CB"/>
                </a:solidFill>
                <a:latin typeface="Montserrat" panose="00000500000000000000" pitchFamily="2" charset="0"/>
              </a:rPr>
              <a:t>In today’s lesson you will…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18D172-9F09-B281-BFB3-FD7C5E200B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3" y="151277"/>
            <a:ext cx="3127761" cy="5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47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0BD7-980C-7827-8DD6-5715CA14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E2951-4D55-79DF-797A-3EC7B8355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D38C-9F4F-232A-E796-5294A259C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DDB5F-24AC-148F-E73D-B92CCDD4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C38F-2678-4FC0-8A26-976AD5EABF13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C2214-E7DE-D216-42E0-0807EF43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09DA1-18DC-99E5-4491-4426A1B5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5B9-7FB3-4393-BB57-96D70E1079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7698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7D99-B41D-D4C9-564B-8A99C602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EDB631-F3F1-9A96-39DA-D9DD5B1BA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A30C1-0190-4B39-A8F6-5AD8232DF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88CAF-711C-2F0E-DFD9-F31A6E43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C38F-2678-4FC0-8A26-976AD5EABF13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B35E0-A94A-E35E-49F4-8B435E2F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66BCA-4D7D-68AD-2720-EC45DDD1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5B9-7FB3-4393-BB57-96D70E1079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3491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C1E69-205B-EC75-2D1B-E6A08CDC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80467-4F55-9827-D9DE-34BB9D044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F1DB0-0554-45E1-C180-D53D3352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C38F-2678-4FC0-8A26-976AD5EABF13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6EB94-33CF-1054-B494-1C8CAA96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0F2C7-EA56-D88C-F518-D04FAD69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5B9-7FB3-4393-BB57-96D70E1079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6989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94A26C-EACD-F424-164A-415DCCAF4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25B7F3-2CC3-E63E-22DE-C351956F1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B685A-0F00-5CA9-6975-B2A880E4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C38F-2678-4FC0-8A26-976AD5EABF13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EE5BF-7299-BCB1-C251-E4007B02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0980B-EF1E-7196-EB1D-EE864C0C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5B9-7FB3-4393-BB57-96D70E1079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557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0D28BC-B1D6-A96B-6ED6-28410FFB5B97}"/>
              </a:ext>
            </a:extLst>
          </p:cNvPr>
          <p:cNvSpPr txBox="1"/>
          <p:nvPr/>
        </p:nvSpPr>
        <p:spPr>
          <a:xfrm>
            <a:off x="335895" y="1157689"/>
            <a:ext cx="433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After today’s lesson you can…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386C21-7352-1D36-E58B-8BB67DEDB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462" y="151277"/>
            <a:ext cx="3127761" cy="5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6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279C81-C462-C049-2542-8228A33E5995}"/>
              </a:ext>
            </a:extLst>
          </p:cNvPr>
          <p:cNvSpPr txBox="1"/>
          <p:nvPr userDrawn="1"/>
        </p:nvSpPr>
        <p:spPr>
          <a:xfrm>
            <a:off x="4201885" y="2628901"/>
            <a:ext cx="2778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VIDEO</a:t>
            </a:r>
            <a:endParaRPr lang="en-IE" sz="72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D584F4-B017-FC0B-5116-C13D3EF14AF7}"/>
              </a:ext>
            </a:extLst>
          </p:cNvPr>
          <p:cNvGrpSpPr/>
          <p:nvPr userDrawn="1"/>
        </p:nvGrpSpPr>
        <p:grpSpPr>
          <a:xfrm>
            <a:off x="11253692" y="94476"/>
            <a:ext cx="811614" cy="795337"/>
            <a:chOff x="11253692" y="94476"/>
            <a:chExt cx="811614" cy="795337"/>
          </a:xfrm>
          <a:solidFill>
            <a:srgbClr val="FFDB00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EDA4B4-339B-48F9-91FC-5D5C2231B354}"/>
                </a:ext>
              </a:extLst>
            </p:cNvPr>
            <p:cNvSpPr/>
            <p:nvPr userDrawn="1"/>
          </p:nvSpPr>
          <p:spPr>
            <a:xfrm>
              <a:off x="11253692" y="94476"/>
              <a:ext cx="811614" cy="795337"/>
            </a:xfrm>
            <a:prstGeom prst="rect">
              <a:avLst/>
            </a:prstGeom>
            <a:grpFill/>
            <a:ln>
              <a:solidFill>
                <a:srgbClr val="FFDB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4" name="Picture 3" descr="C:\Users\gordon\Desktop\Lesson Plan Design\Icons For PowerPoints\video-white.png">
              <a:extLst>
                <a:ext uri="{FF2B5EF4-FFF2-40B4-BE49-F238E27FC236}">
                  <a16:creationId xmlns:a16="http://schemas.microsoft.com/office/drawing/2014/main" id="{A549FFCB-29FF-36DF-0DCF-CB9D04E5F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2777" y="189061"/>
              <a:ext cx="610137" cy="607662"/>
            </a:xfrm>
            <a:prstGeom prst="rect">
              <a:avLst/>
            </a:prstGeom>
            <a:grpFill/>
            <a:ln>
              <a:solidFill>
                <a:srgbClr val="FFDB00"/>
              </a:solidFill>
            </a:ln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028EF88-EC75-8A7C-8323-574DE87C38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535" y="128006"/>
            <a:ext cx="2418230" cy="5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8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A1E60-E306-F938-2823-665294DEED5A}"/>
              </a:ext>
            </a:extLst>
          </p:cNvPr>
          <p:cNvSpPr/>
          <p:nvPr userDrawn="1"/>
        </p:nvSpPr>
        <p:spPr>
          <a:xfrm>
            <a:off x="11253692" y="94476"/>
            <a:ext cx="811614" cy="795337"/>
          </a:xfrm>
          <a:prstGeom prst="rect">
            <a:avLst/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462C39-A468-550C-A3C3-DA27C877FBF3}"/>
              </a:ext>
            </a:extLst>
          </p:cNvPr>
          <p:cNvSpPr/>
          <p:nvPr userDrawn="1"/>
        </p:nvSpPr>
        <p:spPr>
          <a:xfrm>
            <a:off x="7786013" y="231253"/>
            <a:ext cx="3308350" cy="400050"/>
          </a:xfrm>
          <a:prstGeom prst="roundRect">
            <a:avLst>
              <a:gd name="adj" fmla="val 50000"/>
            </a:avLst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62596-9388-434F-6820-98B6994A8E95}"/>
              </a:ext>
            </a:extLst>
          </p:cNvPr>
          <p:cNvSpPr txBox="1"/>
          <p:nvPr userDrawn="1"/>
        </p:nvSpPr>
        <p:spPr>
          <a:xfrm>
            <a:off x="7906663" y="246612"/>
            <a:ext cx="3022600" cy="369332"/>
          </a:xfrm>
          <a:prstGeom prst="rect">
            <a:avLst/>
          </a:prstGeom>
          <a:noFill/>
          <a:ln>
            <a:solidFill>
              <a:srgbClr val="FFD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3C88CB"/>
                </a:solidFill>
                <a:latin typeface="Aptos" panose="020B0004020202020204" pitchFamily="34" charset="0"/>
              </a:rPr>
              <a:t>Career Sector app</a:t>
            </a:r>
            <a:endParaRPr lang="en-IE" b="1" dirty="0">
              <a:solidFill>
                <a:srgbClr val="3C88CB"/>
              </a:solidFill>
              <a:latin typeface="Aptos" panose="020B00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289D2A-786E-E3A8-E926-20D8FA78D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9108" y="165567"/>
            <a:ext cx="507305" cy="546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E5C19D-197E-651E-F21E-BCB835E3B5C2}"/>
              </a:ext>
            </a:extLst>
          </p:cNvPr>
          <p:cNvSpPr txBox="1"/>
          <p:nvPr userDrawn="1"/>
        </p:nvSpPr>
        <p:spPr>
          <a:xfrm>
            <a:off x="11413311" y="689758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700" b="1" dirty="0">
                <a:solidFill>
                  <a:schemeClr val="bg1"/>
                </a:solidFill>
              </a:rPr>
              <a:t>Activity</a:t>
            </a:r>
            <a:endParaRPr lang="en-IE" sz="7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44AAF-B315-9318-705B-CEE7110EC3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32963" y="4445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F72CC-7884-5B43-BD4A-91C85B66A5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23300" y="4445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550160-B612-AB35-D66A-6B183BC4C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462" y="151277"/>
            <a:ext cx="3127761" cy="5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5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A1E60-E306-F938-2823-665294DEED5A}"/>
              </a:ext>
            </a:extLst>
          </p:cNvPr>
          <p:cNvSpPr/>
          <p:nvPr userDrawn="1"/>
        </p:nvSpPr>
        <p:spPr>
          <a:xfrm>
            <a:off x="11253692" y="94476"/>
            <a:ext cx="811614" cy="795337"/>
          </a:xfrm>
          <a:prstGeom prst="rect">
            <a:avLst/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462C39-A468-550C-A3C3-DA27C877FBF3}"/>
              </a:ext>
            </a:extLst>
          </p:cNvPr>
          <p:cNvSpPr/>
          <p:nvPr userDrawn="1"/>
        </p:nvSpPr>
        <p:spPr>
          <a:xfrm>
            <a:off x="7786013" y="231253"/>
            <a:ext cx="3308350" cy="400050"/>
          </a:xfrm>
          <a:prstGeom prst="roundRect">
            <a:avLst>
              <a:gd name="adj" fmla="val 50000"/>
            </a:avLst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62596-9388-434F-6820-98B6994A8E95}"/>
              </a:ext>
            </a:extLst>
          </p:cNvPr>
          <p:cNvSpPr txBox="1"/>
          <p:nvPr userDrawn="1"/>
        </p:nvSpPr>
        <p:spPr>
          <a:xfrm>
            <a:off x="7906663" y="246612"/>
            <a:ext cx="3022600" cy="369332"/>
          </a:xfrm>
          <a:prstGeom prst="rect">
            <a:avLst/>
          </a:prstGeom>
          <a:solidFill>
            <a:srgbClr val="FFDB00"/>
          </a:solidFill>
          <a:ln>
            <a:solidFill>
              <a:srgbClr val="FFDB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rgbClr val="3C88CB"/>
                </a:solidFill>
                <a:latin typeface="Aptos" panose="020B0004020202020204" pitchFamily="34" charset="0"/>
              </a:rPr>
              <a:t>Online </a:t>
            </a:r>
            <a:endParaRPr lang="en-IE" b="1" dirty="0">
              <a:solidFill>
                <a:srgbClr val="3C88CB"/>
              </a:solidFill>
              <a:latin typeface="Aptos" panose="020B00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289D2A-786E-E3A8-E926-20D8FA78D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9108" y="165567"/>
            <a:ext cx="507305" cy="546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E5C19D-197E-651E-F21E-BCB835E3B5C2}"/>
              </a:ext>
            </a:extLst>
          </p:cNvPr>
          <p:cNvSpPr txBox="1"/>
          <p:nvPr userDrawn="1"/>
        </p:nvSpPr>
        <p:spPr>
          <a:xfrm>
            <a:off x="11413311" y="689758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700" b="1" dirty="0">
                <a:solidFill>
                  <a:schemeClr val="bg1"/>
                </a:solidFill>
              </a:rPr>
              <a:t>Activity</a:t>
            </a:r>
            <a:endParaRPr lang="en-IE" sz="7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D61CB-3935-E8D9-5F59-5374140543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535" y="128006"/>
            <a:ext cx="2418230" cy="5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2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A1E60-E306-F938-2823-665294DEED5A}"/>
              </a:ext>
            </a:extLst>
          </p:cNvPr>
          <p:cNvSpPr/>
          <p:nvPr userDrawn="1"/>
        </p:nvSpPr>
        <p:spPr>
          <a:xfrm>
            <a:off x="11253692" y="94476"/>
            <a:ext cx="811614" cy="795337"/>
          </a:xfrm>
          <a:prstGeom prst="rect">
            <a:avLst/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289D2A-786E-E3A8-E926-20D8FA78D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9108" y="165567"/>
            <a:ext cx="507305" cy="546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E5C19D-197E-651E-F21E-BCB835E3B5C2}"/>
              </a:ext>
            </a:extLst>
          </p:cNvPr>
          <p:cNvSpPr txBox="1"/>
          <p:nvPr userDrawn="1"/>
        </p:nvSpPr>
        <p:spPr>
          <a:xfrm>
            <a:off x="11413311" y="689758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700" b="1" dirty="0">
                <a:solidFill>
                  <a:schemeClr val="bg1"/>
                </a:solidFill>
              </a:rPr>
              <a:t>Activity</a:t>
            </a:r>
            <a:endParaRPr lang="en-IE" sz="7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D61CB-3935-E8D9-5F59-5374140543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535" y="128006"/>
            <a:ext cx="2418230" cy="5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4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29353F-0AAF-AB2A-37A9-088C7246EE47}"/>
              </a:ext>
            </a:extLst>
          </p:cNvPr>
          <p:cNvGrpSpPr/>
          <p:nvPr userDrawn="1"/>
        </p:nvGrpSpPr>
        <p:grpSpPr>
          <a:xfrm>
            <a:off x="11192851" y="128006"/>
            <a:ext cx="811614" cy="795337"/>
            <a:chOff x="11253692" y="94476"/>
            <a:chExt cx="811614" cy="795337"/>
          </a:xfrm>
          <a:solidFill>
            <a:srgbClr val="FFDB00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6FE195-4F79-2FD2-1D5F-B1F91DB2C0DF}"/>
                </a:ext>
              </a:extLst>
            </p:cNvPr>
            <p:cNvSpPr/>
            <p:nvPr userDrawn="1"/>
          </p:nvSpPr>
          <p:spPr>
            <a:xfrm>
              <a:off x="11253692" y="94476"/>
              <a:ext cx="811614" cy="795337"/>
            </a:xfrm>
            <a:prstGeom prst="rect">
              <a:avLst/>
            </a:prstGeom>
            <a:grpFill/>
            <a:ln>
              <a:solidFill>
                <a:srgbClr val="3C88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7" name="Picture 2" descr="C:\Users\gordon\Desktop\Lesson Plan Design\Icons For PowerPoints\discuss-white.png">
              <a:extLst>
                <a:ext uri="{FF2B5EF4-FFF2-40B4-BE49-F238E27FC236}">
                  <a16:creationId xmlns:a16="http://schemas.microsoft.com/office/drawing/2014/main" id="{65CB303A-C480-90D6-A4F9-1B333DA28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3794" y="175102"/>
              <a:ext cx="690671" cy="669913"/>
            </a:xfrm>
            <a:prstGeom prst="rect">
              <a:avLst/>
            </a:prstGeom>
            <a:grpFill/>
            <a:ln>
              <a:solidFill>
                <a:srgbClr val="3C88CB"/>
              </a:solidFill>
            </a:ln>
            <a:effectLst/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3982C42-635C-CAF9-BA82-F4EF2DE3BB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535" y="128006"/>
            <a:ext cx="2418230" cy="5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and white logo&#10;&#10;AI-generated content may be incorrect.">
            <a:extLst>
              <a:ext uri="{FF2B5EF4-FFF2-40B4-BE49-F238E27FC236}">
                <a16:creationId xmlns:a16="http://schemas.microsoft.com/office/drawing/2014/main" id="{2CF06883-7D2D-58B8-78C7-983F9D7A76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6383091"/>
            <a:ext cx="1016430" cy="4329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1A80F0-8AFE-01AE-DE02-CBEBFDD08161}"/>
              </a:ext>
            </a:extLst>
          </p:cNvPr>
          <p:cNvSpPr txBox="1"/>
          <p:nvPr userDrawn="1"/>
        </p:nvSpPr>
        <p:spPr>
          <a:xfrm>
            <a:off x="3692525" y="6442854"/>
            <a:ext cx="480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chemeClr val="bg1"/>
                </a:solidFill>
              </a:rPr>
              <a:t>Section 2 – </a:t>
            </a:r>
            <a:r>
              <a:rPr lang="en-GB" sz="1400" b="1" dirty="0">
                <a:solidFill>
                  <a:schemeClr val="bg1"/>
                </a:solidFill>
              </a:rPr>
              <a:t>Self-Assessment</a:t>
            </a:r>
            <a:endParaRPr lang="en-IE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4D2D0-A6CC-4CB5-6148-6F4E229AD35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FA480-5695-C290-4177-6091B16CF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00"/>
                </a:solidFill>
              </a:defRPr>
            </a:lvl1pPr>
          </a:lstStyle>
          <a:p>
            <a:r>
              <a:rPr lang="en-IE"/>
              <a:t>Section 1: Understanding and developing yourself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84004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8" r:id="rId3"/>
    <p:sldLayoutId id="2147483659" r:id="rId4"/>
    <p:sldLayoutId id="2147483660" r:id="rId5"/>
    <p:sldLayoutId id="2147483661" r:id="rId6"/>
    <p:sldLayoutId id="2147483665" r:id="rId7"/>
    <p:sldLayoutId id="2147483664" r:id="rId8"/>
    <p:sldLayoutId id="2147483662" r:id="rId9"/>
    <p:sldLayoutId id="2147483651" r:id="rId10"/>
    <p:sldLayoutId id="21474836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B16C2F-43B4-8B86-3A56-1641A1FC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B805D-6BF2-770E-3E05-6B08DEDD7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A13F2-5AFE-2A0E-F6F6-13AEEBA92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C312FB-5C39-450E-97FB-3355B56B4554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4C3-9E24-3A9F-DF2F-767CFC8A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E9D0A-2B5E-8CA9-4DA7-81E32674D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003B9C-8EAB-4A48-9231-2EE48B82EB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444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2762B4-4ACA-5284-3044-469D6B8A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20DA1-C448-3ED6-5121-890082165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45D45-7AC3-1955-1C11-17684C438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E0C38F-2678-4FC0-8A26-976AD5EABF13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88BFF-95AD-6BFE-A1C8-A01FA883D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74F4B-931D-790B-CD29-135EBC0F5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BCD5B9-7FB3-4393-BB57-96D70E1079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45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ngall.com/mouse-cursor-click-png" TargetMode="Externa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pngall.com/mouse-cursor-click-png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144170-CCE8-DB70-C7E8-4BF152D1B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480" y="1602752"/>
            <a:ext cx="5852562" cy="4627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6D6851-DBA2-B594-0A41-B208FC29F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648865">
            <a:off x="5596109" y="1377252"/>
            <a:ext cx="628448" cy="6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4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122B69-FEB0-C249-182F-FD94F570AC6C}"/>
              </a:ext>
            </a:extLst>
          </p:cNvPr>
          <p:cNvSpPr/>
          <p:nvPr/>
        </p:nvSpPr>
        <p:spPr>
          <a:xfrm>
            <a:off x="171449" y="951736"/>
            <a:ext cx="6310831" cy="795337"/>
          </a:xfrm>
          <a:prstGeom prst="roundRect">
            <a:avLst/>
          </a:prstGeom>
          <a:gradFill flip="none" rotWithShape="1">
            <a:gsLst>
              <a:gs pos="0">
                <a:srgbClr val="EA3546"/>
              </a:gs>
              <a:gs pos="100000">
                <a:srgbClr val="F17B86"/>
              </a:gs>
            </a:gsLst>
            <a:lin ang="16200000" scaled="1"/>
            <a:tileRect/>
          </a:gradFill>
          <a:ln>
            <a:solidFill>
              <a:srgbClr val="EA35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/>
              <a:t>Exercise: Create your Career Sectors Profile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97A721-70A5-B8D8-8C39-2039A2F4D661}"/>
              </a:ext>
            </a:extLst>
          </p:cNvPr>
          <p:cNvSpPr txBox="1">
            <a:spLocks/>
          </p:cNvSpPr>
          <p:nvPr/>
        </p:nvSpPr>
        <p:spPr>
          <a:xfrm>
            <a:off x="449992" y="1965869"/>
            <a:ext cx="11141123" cy="7953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/>
              <a:t>Select any of your Top 5 Career Sectors to explore in more detail and discover the opportunities they offer.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CE26F-2739-1546-F815-7E9C1A87A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12" y="2764616"/>
            <a:ext cx="8209975" cy="344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1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2712D2E-2AB1-2497-147A-A51082E8AFA4}"/>
              </a:ext>
            </a:extLst>
          </p:cNvPr>
          <p:cNvSpPr txBox="1">
            <a:spLocks/>
          </p:cNvSpPr>
          <p:nvPr/>
        </p:nvSpPr>
        <p:spPr>
          <a:xfrm>
            <a:off x="161973" y="1524180"/>
            <a:ext cx="4518400" cy="12190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you may choose to investigate </a:t>
            </a:r>
            <a:r>
              <a:rPr lang="en-US" sz="2400" b="1" dirty="0"/>
              <a:t>Art, Crafts &amp; Design </a:t>
            </a:r>
            <a:r>
              <a:rPr lang="en-US" sz="2400" dirty="0"/>
              <a:t>in more detail…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A31F5-854B-770A-D454-50E0BB686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99" y="1350970"/>
            <a:ext cx="6045128" cy="46398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27FFFA-AEAA-EBAD-5C9A-5345F84C40AD}"/>
              </a:ext>
            </a:extLst>
          </p:cNvPr>
          <p:cNvSpPr/>
          <p:nvPr/>
        </p:nvSpPr>
        <p:spPr>
          <a:xfrm>
            <a:off x="226314" y="728316"/>
            <a:ext cx="6409654" cy="541698"/>
          </a:xfrm>
          <a:prstGeom prst="roundRect">
            <a:avLst/>
          </a:prstGeom>
          <a:gradFill flip="none" rotWithShape="1">
            <a:gsLst>
              <a:gs pos="0">
                <a:srgbClr val="EA3546"/>
              </a:gs>
              <a:gs pos="100000">
                <a:srgbClr val="F17B86"/>
              </a:gs>
            </a:gsLst>
            <a:lin ang="16200000" scaled="1"/>
            <a:tileRect/>
          </a:gradFill>
          <a:ln>
            <a:solidFill>
              <a:srgbClr val="EA35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/>
              <a:t>Exercise: Create your Career Sectors Profile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6C7874-A7BD-BC79-08BE-DD1104FCB0E6}"/>
              </a:ext>
            </a:extLst>
          </p:cNvPr>
          <p:cNvSpPr txBox="1">
            <a:spLocks/>
          </p:cNvSpPr>
          <p:nvPr/>
        </p:nvSpPr>
        <p:spPr>
          <a:xfrm>
            <a:off x="161973" y="3429000"/>
            <a:ext cx="4518400" cy="5635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Or you may choose to investigate one of the </a:t>
            </a:r>
            <a:r>
              <a:rPr lang="en-US" sz="2400" dirty="0" err="1">
                <a:solidFill>
                  <a:srgbClr val="0070C0"/>
                </a:solidFill>
              </a:rPr>
              <a:t>specialised</a:t>
            </a:r>
            <a:r>
              <a:rPr lang="en-US" sz="2400" dirty="0">
                <a:solidFill>
                  <a:srgbClr val="0070C0"/>
                </a:solidFill>
              </a:rPr>
              <a:t> sub-sectors e.g. </a:t>
            </a:r>
            <a:r>
              <a:rPr lang="en-US" sz="2400" b="1" dirty="0">
                <a:solidFill>
                  <a:srgbClr val="0070C0"/>
                </a:solidFill>
              </a:rPr>
              <a:t>Design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8A152DE-A008-3BD6-6267-E54F1C0F29D0}"/>
              </a:ext>
            </a:extLst>
          </p:cNvPr>
          <p:cNvSpPr/>
          <p:nvPr/>
        </p:nvSpPr>
        <p:spPr>
          <a:xfrm>
            <a:off x="2682240" y="2371499"/>
            <a:ext cx="3134155" cy="336973"/>
          </a:xfrm>
          <a:prstGeom prst="rightArrow">
            <a:avLst/>
          </a:prstGeom>
          <a:solidFill>
            <a:srgbClr val="3C8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4D60FF9-29E0-6729-B1DA-29D77D37B4DC}"/>
              </a:ext>
            </a:extLst>
          </p:cNvPr>
          <p:cNvSpPr/>
          <p:nvPr/>
        </p:nvSpPr>
        <p:spPr>
          <a:xfrm>
            <a:off x="3488267" y="4149529"/>
            <a:ext cx="2256837" cy="336973"/>
          </a:xfrm>
          <a:prstGeom prst="rightArrow">
            <a:avLst/>
          </a:prstGeom>
          <a:solidFill>
            <a:srgbClr val="3C8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682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6C412-483C-1EB6-FCD6-1B058486F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0CB7E7-2AEC-D03E-2233-4B387BF88DD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2DC3FB-4533-C0B9-CF2E-C150F14C3642}"/>
              </a:ext>
            </a:extLst>
          </p:cNvPr>
          <p:cNvGrpSpPr/>
          <p:nvPr/>
        </p:nvGrpSpPr>
        <p:grpSpPr>
          <a:xfrm>
            <a:off x="2861261" y="1220253"/>
            <a:ext cx="6005366" cy="646332"/>
            <a:chOff x="2778357" y="990705"/>
            <a:chExt cx="6005366" cy="64633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F87122A-D325-1E86-D75D-573F08B517C7}"/>
                </a:ext>
              </a:extLst>
            </p:cNvPr>
            <p:cNvSpPr/>
            <p:nvPr/>
          </p:nvSpPr>
          <p:spPr>
            <a:xfrm>
              <a:off x="2778357" y="990705"/>
              <a:ext cx="6005366" cy="646332"/>
            </a:xfrm>
            <a:prstGeom prst="roundRect">
              <a:avLst/>
            </a:prstGeom>
            <a:solidFill>
              <a:srgbClr val="FFDB00"/>
            </a:solidFill>
            <a:ln>
              <a:solidFill>
                <a:srgbClr val="3C88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A5A5BD-0536-E735-EE88-B38E2D9E228A}"/>
                </a:ext>
              </a:extLst>
            </p:cNvPr>
            <p:cNvSpPr txBox="1"/>
            <p:nvPr/>
          </p:nvSpPr>
          <p:spPr>
            <a:xfrm>
              <a:off x="2987040" y="1084986"/>
              <a:ext cx="5588001" cy="461665"/>
            </a:xfrm>
            <a:prstGeom prst="rect">
              <a:avLst/>
            </a:prstGeom>
            <a:solidFill>
              <a:srgbClr val="FFDB00"/>
            </a:solidFill>
            <a:ln>
              <a:solidFill>
                <a:srgbClr val="FFDB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C88CB"/>
                  </a:solidFill>
                </a:rPr>
                <a:t>Exploring all 33 sectors </a:t>
              </a: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14F0CAF-3D82-D948-418B-8C3D569AA71F}"/>
              </a:ext>
            </a:extLst>
          </p:cNvPr>
          <p:cNvSpPr txBox="1">
            <a:spLocks/>
          </p:cNvSpPr>
          <p:nvPr/>
        </p:nvSpPr>
        <p:spPr>
          <a:xfrm>
            <a:off x="1183595" y="1729342"/>
            <a:ext cx="1069446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6EB826-BBE7-A924-3CFA-84CA74E2EEE7}"/>
              </a:ext>
            </a:extLst>
          </p:cNvPr>
          <p:cNvSpPr txBox="1"/>
          <p:nvPr/>
        </p:nvSpPr>
        <p:spPr>
          <a:xfrm>
            <a:off x="1996440" y="2191007"/>
            <a:ext cx="819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You can view all sector information in </a:t>
            </a:r>
            <a:r>
              <a:rPr lang="en-IE" sz="2400" b="1" dirty="0"/>
              <a:t>Section 2</a:t>
            </a:r>
            <a:r>
              <a:rPr lang="en-IE" sz="2400" dirty="0"/>
              <a:t> of your MyFuture+ Career File: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30268-1D34-E8B1-54AE-010457A16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368" y="3384926"/>
            <a:ext cx="5243152" cy="19478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86940E-2263-3F79-8FF5-44ECF70C4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648865">
            <a:off x="4749105" y="5222541"/>
            <a:ext cx="628448" cy="6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0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0FF8D1-4781-6E94-741E-B1F00A8FBCCC}"/>
              </a:ext>
            </a:extLst>
          </p:cNvPr>
          <p:cNvSpPr txBox="1"/>
          <p:nvPr/>
        </p:nvSpPr>
        <p:spPr>
          <a:xfrm>
            <a:off x="1327948" y="2615243"/>
            <a:ext cx="95361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Developed an understanding of the </a:t>
            </a:r>
            <a:r>
              <a:rPr lang="en-US" sz="2800" b="1" dirty="0"/>
              <a:t>33 main Career Sectors</a:t>
            </a:r>
            <a:r>
              <a:rPr lang="en-US" sz="2800" dirty="0"/>
              <a:t> in the Irish Economy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Completed the </a:t>
            </a:r>
            <a:r>
              <a:rPr lang="en-US" sz="2800" b="1" dirty="0"/>
              <a:t>Career Sectors Profiler App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Gained insights into a Career Sector that is of most interest to you and know about the sub-sectors within it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4365D1-1F9D-6616-360C-27A637DBF7B6}"/>
              </a:ext>
            </a:extLst>
          </p:cNvPr>
          <p:cNvSpPr/>
          <p:nvPr/>
        </p:nvSpPr>
        <p:spPr>
          <a:xfrm>
            <a:off x="233341" y="1046563"/>
            <a:ext cx="5535726" cy="795337"/>
          </a:xfrm>
          <a:prstGeom prst="roundRect">
            <a:avLst/>
          </a:prstGeom>
          <a:gradFill flip="none" rotWithShape="1">
            <a:gsLst>
              <a:gs pos="0">
                <a:srgbClr val="EA3546"/>
              </a:gs>
              <a:gs pos="100000">
                <a:srgbClr val="F17B86"/>
              </a:gs>
            </a:gsLst>
            <a:lin ang="16200000" scaled="1"/>
            <a:tileRect/>
          </a:gradFill>
          <a:ln>
            <a:solidFill>
              <a:srgbClr val="EA35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/>
              <a:t>In todays lesson you will have….</a:t>
            </a:r>
          </a:p>
        </p:txBody>
      </p:sp>
    </p:spTree>
    <p:extLst>
      <p:ext uri="{BB962C8B-B14F-4D97-AF65-F5344CB8AC3E}">
        <p14:creationId xmlns:p14="http://schemas.microsoft.com/office/powerpoint/2010/main" val="73997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975A90-86D1-3A4E-0D06-B3235BC434BE}"/>
              </a:ext>
            </a:extLst>
          </p:cNvPr>
          <p:cNvSpPr txBox="1"/>
          <p:nvPr/>
        </p:nvSpPr>
        <p:spPr>
          <a:xfrm>
            <a:off x="347964" y="1800844"/>
            <a:ext cx="104351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800" indent="-280800"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Explore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the </a:t>
            </a:r>
            <a:r>
              <a:rPr lang="en-US" sz="2400" b="1" i="0" u="none" strike="noStrike" dirty="0">
                <a:solidFill>
                  <a:srgbClr val="0070C0"/>
                </a:solidFill>
                <a:effectLst/>
              </a:rPr>
              <a:t>33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>
                <a:solidFill>
                  <a:srgbClr val="0070C0"/>
                </a:solidFill>
                <a:effectLst/>
              </a:rPr>
              <a:t>sectors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Irish world of work and education.</a:t>
            </a:r>
            <a:endParaRPr lang="en-US" sz="2400" dirty="0">
              <a:solidFill>
                <a:srgbClr val="000000"/>
              </a:solidFill>
            </a:endParaRPr>
          </a:p>
          <a:p>
            <a:pPr marL="280800" indent="-280800"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Learn how </a:t>
            </a:r>
            <a:r>
              <a:rPr lang="en-US" sz="2400" b="1" dirty="0"/>
              <a:t>career interest types </a:t>
            </a:r>
            <a:r>
              <a:rPr lang="en-US" sz="2400" dirty="0"/>
              <a:t>can be linked to certain career sectors.</a:t>
            </a:r>
          </a:p>
          <a:p>
            <a:pPr marL="280800" indent="-280800"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Discover how each sector can be broken down into </a:t>
            </a:r>
            <a:r>
              <a:rPr lang="en-US" sz="2400" b="1" dirty="0">
                <a:solidFill>
                  <a:srgbClr val="0070C0"/>
                </a:solidFill>
              </a:rPr>
              <a:t>sub-sectors or career areas.</a:t>
            </a:r>
          </a:p>
          <a:p>
            <a:pPr marL="280800" indent="-280800"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Complete the </a:t>
            </a:r>
            <a:r>
              <a:rPr lang="en-US" sz="2400" b="1" dirty="0"/>
              <a:t>Career Sectors Profiler app.</a:t>
            </a:r>
          </a:p>
          <a:p>
            <a:pPr marL="280800" indent="-280800"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</a:rPr>
              <a:t>Understa</a:t>
            </a:r>
            <a:r>
              <a:rPr lang="en-US" sz="2400" dirty="0">
                <a:solidFill>
                  <a:srgbClr val="000000"/>
                </a:solidFill>
              </a:rPr>
              <a:t>nd based on completing the app what </a:t>
            </a:r>
            <a:r>
              <a:rPr lang="en-US" sz="2400" b="1" dirty="0">
                <a:solidFill>
                  <a:srgbClr val="000000"/>
                </a:solidFill>
              </a:rPr>
              <a:t>your top matched sectors.</a:t>
            </a:r>
          </a:p>
          <a:p>
            <a:pPr marL="280800" indent="-280800"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Explore each of your top matched sectors </a:t>
            </a:r>
            <a:r>
              <a:rPr lang="en-US" sz="2400" dirty="0">
                <a:solidFill>
                  <a:srgbClr val="000000"/>
                </a:solidFill>
              </a:rPr>
              <a:t>and understand their opportunities e.g., types of occupations, courses,  any apprenticeship and live jobs.</a:t>
            </a:r>
            <a:endParaRPr lang="en-US" sz="2400" i="0" u="none" strike="noStrike" dirty="0">
              <a:solidFill>
                <a:srgbClr val="000000"/>
              </a:solidFill>
              <a:effectLst/>
            </a:endParaRPr>
          </a:p>
          <a:p>
            <a:pPr marL="280800" indent="-280800"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445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470133-4202-16DC-3C85-03A14AEA19D8}"/>
              </a:ext>
            </a:extLst>
          </p:cNvPr>
          <p:cNvSpPr txBox="1"/>
          <p:nvPr/>
        </p:nvSpPr>
        <p:spPr>
          <a:xfrm flipH="1">
            <a:off x="3174865" y="539496"/>
            <a:ext cx="4917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000" b="1" dirty="0">
                <a:solidFill>
                  <a:srgbClr val="0070C0"/>
                </a:solidFill>
              </a:rPr>
              <a:t>What are Career Sectors?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DCE7B-1CF9-24F1-B64E-DE3C3D333F73}"/>
              </a:ext>
            </a:extLst>
          </p:cNvPr>
          <p:cNvSpPr txBox="1"/>
          <p:nvPr/>
        </p:nvSpPr>
        <p:spPr>
          <a:xfrm>
            <a:off x="283464" y="1344107"/>
            <a:ext cx="109128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The World of Work can be divided into several groupings or </a:t>
            </a:r>
            <a:r>
              <a:rPr lang="en-US" sz="2400" b="1" dirty="0">
                <a:latin typeface="Aptos" panose="020B0004020202020204" pitchFamily="34" charset="0"/>
              </a:rPr>
              <a:t>Sectors</a:t>
            </a:r>
            <a:r>
              <a:rPr lang="en-US" sz="2400" dirty="0">
                <a:latin typeface="Aptos" panose="020B0004020202020204" pitchFamily="34" charset="0"/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In MyFuture+ there are </a:t>
            </a:r>
            <a:r>
              <a:rPr lang="en-US" sz="2400" b="1" dirty="0">
                <a:latin typeface="Aptos" panose="020B0004020202020204" pitchFamily="34" charset="0"/>
              </a:rPr>
              <a:t>33 </a:t>
            </a:r>
            <a:r>
              <a:rPr lang="en-US" sz="2400" dirty="0">
                <a:latin typeface="Aptos" panose="020B0004020202020204" pitchFamily="34" charset="0"/>
              </a:rPr>
              <a:t>different Career Sectors which are listed under </a:t>
            </a:r>
            <a:r>
              <a:rPr lang="en-US" sz="2400" b="1" dirty="0">
                <a:latin typeface="Aptos" panose="020B0004020202020204" pitchFamily="34" charset="0"/>
              </a:rPr>
              <a:t>7 main categories </a:t>
            </a:r>
            <a:r>
              <a:rPr lang="en-US" sz="2400" dirty="0">
                <a:latin typeface="Aptos" panose="020B0004020202020204" pitchFamily="34" charset="0"/>
              </a:rPr>
              <a:t>that are </a:t>
            </a:r>
            <a:r>
              <a:rPr lang="en-US" sz="2400" dirty="0" err="1">
                <a:latin typeface="Aptos" panose="020B0004020202020204" pitchFamily="34" charset="0"/>
              </a:rPr>
              <a:t>colour</a:t>
            </a:r>
            <a:r>
              <a:rPr lang="en-US" sz="2400" dirty="0">
                <a:latin typeface="Aptos" panose="020B0004020202020204" pitchFamily="34" charset="0"/>
              </a:rPr>
              <a:t> coded in the World of Work diagram:</a:t>
            </a:r>
            <a:endParaRPr lang="en-US" sz="2400" b="1" dirty="0">
              <a:latin typeface="Aptos" panose="020B0004020202020204" pitchFamily="34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81C340"/>
                </a:solidFill>
                <a:latin typeface="Aptos" panose="020B0004020202020204" pitchFamily="34" charset="0"/>
              </a:rPr>
              <a:t>Agriculture, Animals &amp; Food;    </a:t>
            </a:r>
            <a:r>
              <a:rPr lang="en-US" sz="2400" b="1" dirty="0">
                <a:solidFill>
                  <a:srgbClr val="5F4A8B"/>
                </a:solidFill>
                <a:latin typeface="Aptos" panose="020B0004020202020204" pitchFamily="34" charset="0"/>
              </a:rPr>
              <a:t>STEM, Environment &amp; Construction;     </a:t>
            </a:r>
            <a:r>
              <a:rPr lang="en-US" sz="2400" b="1" dirty="0">
                <a:solidFill>
                  <a:srgbClr val="01C6B2"/>
                </a:solidFill>
                <a:latin typeface="Aptos" panose="020B0004020202020204" pitchFamily="34" charset="0"/>
              </a:rPr>
              <a:t>Health, Wellbeing &amp; Sport;   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b="1" dirty="0">
                <a:solidFill>
                  <a:srgbClr val="D13076"/>
                </a:solidFill>
                <a:latin typeface="Aptos" panose="020B0004020202020204" pitchFamily="34" charset="0"/>
              </a:rPr>
              <a:t>Creative Arts, Fashion &amp; Media;   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b="1" dirty="0">
                <a:solidFill>
                  <a:srgbClr val="F29900"/>
                </a:solidFill>
                <a:latin typeface="Aptos" panose="020B0004020202020204" pitchFamily="34" charset="0"/>
              </a:rPr>
              <a:t>Government, Law &amp; Education;     </a:t>
            </a:r>
            <a:r>
              <a:rPr lang="en-US" sz="2400" b="1" dirty="0">
                <a:solidFill>
                  <a:srgbClr val="004866"/>
                </a:solidFill>
                <a:latin typeface="Aptos" panose="020B0004020202020204" pitchFamily="34" charset="0"/>
              </a:rPr>
              <a:t>Accountancy, Finance &amp; Insurance;     </a:t>
            </a:r>
            <a:r>
              <a:rPr lang="en-US" sz="2400" b="1" dirty="0">
                <a:solidFill>
                  <a:srgbClr val="36A0CE"/>
                </a:solidFill>
                <a:latin typeface="Aptos" panose="020B0004020202020204" pitchFamily="34" charset="0"/>
              </a:rPr>
              <a:t>Business, Sales &amp; Tourism.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Exploring Career Sectors is an </a:t>
            </a:r>
            <a:r>
              <a:rPr lang="en-US" sz="2400" b="1" dirty="0">
                <a:latin typeface="Aptos" panose="020B0004020202020204" pitchFamily="34" charset="0"/>
              </a:rPr>
              <a:t>excellent starting point </a:t>
            </a:r>
            <a:r>
              <a:rPr lang="en-US" sz="2400" dirty="0">
                <a:latin typeface="Aptos" panose="020B0004020202020204" pitchFamily="34" charset="0"/>
              </a:rPr>
              <a:t>when thinking about choosing a career direction.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You can start with a </a:t>
            </a:r>
            <a:r>
              <a:rPr lang="en-US" sz="2400" b="1" dirty="0">
                <a:latin typeface="Aptos" panose="020B0004020202020204" pitchFamily="34" charset="0"/>
              </a:rPr>
              <a:t>broad overview </a:t>
            </a:r>
            <a:r>
              <a:rPr lang="en-US" sz="2400" dirty="0">
                <a:latin typeface="Aptos" panose="020B0004020202020204" pitchFamily="34" charset="0"/>
              </a:rPr>
              <a:t>of the </a:t>
            </a:r>
            <a:r>
              <a:rPr lang="en-US" sz="2400" b="1" dirty="0">
                <a:latin typeface="Aptos" panose="020B0004020202020204" pitchFamily="34" charset="0"/>
              </a:rPr>
              <a:t>world of work</a:t>
            </a:r>
            <a:r>
              <a:rPr lang="en-US" sz="2400" dirty="0">
                <a:latin typeface="Aptos" panose="020B0004020202020204" pitchFamily="34" charset="0"/>
              </a:rPr>
              <a:t> and then refine your choices by selecting the sectors that interest you most.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0A899-BC35-B332-0F44-A3C9BA603C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82" b="18789"/>
          <a:stretch>
            <a:fillRect/>
          </a:stretch>
        </p:blipFill>
        <p:spPr>
          <a:xfrm>
            <a:off x="10762825" y="-2368"/>
            <a:ext cx="1430189" cy="149919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00B55A-58A8-0211-F007-B672D62E5929}"/>
              </a:ext>
            </a:extLst>
          </p:cNvPr>
          <p:cNvSpPr/>
          <p:nvPr/>
        </p:nvSpPr>
        <p:spPr>
          <a:xfrm>
            <a:off x="209973" y="2689013"/>
            <a:ext cx="11203094" cy="1341120"/>
          </a:xfrm>
          <a:prstGeom prst="roundRect">
            <a:avLst/>
          </a:prstGeom>
          <a:noFill/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927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16B5BB-EE38-B6C4-D3CE-9D09D6E050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82" b="18789"/>
          <a:stretch>
            <a:fillRect/>
          </a:stretch>
        </p:blipFill>
        <p:spPr>
          <a:xfrm>
            <a:off x="6292159" y="1764752"/>
            <a:ext cx="4230986" cy="4435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D3E519-D12E-F8FC-3619-51E540FCCED1}"/>
              </a:ext>
            </a:extLst>
          </p:cNvPr>
          <p:cNvSpPr txBox="1"/>
          <p:nvPr/>
        </p:nvSpPr>
        <p:spPr>
          <a:xfrm>
            <a:off x="357713" y="2002760"/>
            <a:ext cx="5088047" cy="393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The 8 </a:t>
            </a:r>
            <a:r>
              <a:rPr lang="en-IE" b="1" dirty="0"/>
              <a:t>Career Interest Types </a:t>
            </a:r>
            <a:r>
              <a:rPr lang="en-IE" dirty="0"/>
              <a:t>are:</a:t>
            </a:r>
          </a:p>
          <a:p>
            <a:endParaRPr lang="en-IE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b="1" dirty="0"/>
              <a:t>Realist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b="1" dirty="0"/>
              <a:t>Naturalist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b="1" dirty="0"/>
              <a:t>Administrative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b="1" dirty="0"/>
              <a:t>Enterprising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b="1" dirty="0"/>
              <a:t>Social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b="1" dirty="0"/>
              <a:t>Linguistic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b="1" dirty="0"/>
              <a:t>Investigative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b="1" dirty="0"/>
              <a:t>Creative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B16F7A-F117-3B88-8824-FF5162A3EB4D}"/>
              </a:ext>
            </a:extLst>
          </p:cNvPr>
          <p:cNvSpPr/>
          <p:nvPr/>
        </p:nvSpPr>
        <p:spPr>
          <a:xfrm>
            <a:off x="304800" y="924869"/>
            <a:ext cx="4871048" cy="795337"/>
          </a:xfrm>
          <a:prstGeom prst="roundRect">
            <a:avLst/>
          </a:prstGeom>
          <a:gradFill flip="none" rotWithShape="1">
            <a:gsLst>
              <a:gs pos="0">
                <a:srgbClr val="EA3546"/>
              </a:gs>
              <a:gs pos="100000">
                <a:srgbClr val="F17B86"/>
              </a:gs>
            </a:gsLst>
            <a:lin ang="16200000" scaled="1"/>
            <a:tileRect/>
          </a:gradFill>
          <a:ln>
            <a:solidFill>
              <a:srgbClr val="EA35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Relationship between Career Sectors and Interest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7FFE8-DB3F-B1FB-3506-C448628081F0}"/>
              </a:ext>
            </a:extLst>
          </p:cNvPr>
          <p:cNvSpPr txBox="1"/>
          <p:nvPr/>
        </p:nvSpPr>
        <p:spPr>
          <a:xfrm>
            <a:off x="5579953" y="841422"/>
            <a:ext cx="5655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diagram illustrates the relationship clearly - e.g., a </a:t>
            </a:r>
            <a:r>
              <a:rPr lang="en-US" b="1" dirty="0"/>
              <a:t>Social</a:t>
            </a:r>
            <a:r>
              <a:rPr lang="en-US" dirty="0"/>
              <a:t> person might be suited to careers in </a:t>
            </a:r>
            <a:r>
              <a:rPr lang="en-US" b="1" dirty="0"/>
              <a:t>Education, Sport, Sales or Tourism</a:t>
            </a:r>
            <a:endParaRPr lang="en-IE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10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0801E-1F56-9238-B93B-5A1E6B8DC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1F7FE5-4864-C385-24B2-ED974D44AA5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32A3845-C7B9-68E6-0CD4-EE1265AB68BE}"/>
              </a:ext>
            </a:extLst>
          </p:cNvPr>
          <p:cNvSpPr txBox="1">
            <a:spLocks/>
          </p:cNvSpPr>
          <p:nvPr/>
        </p:nvSpPr>
        <p:spPr>
          <a:xfrm>
            <a:off x="256231" y="462432"/>
            <a:ext cx="11097569" cy="46720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Aptos" panose="020B0004020202020204" pitchFamily="34" charset="0"/>
              </a:rPr>
              <a:t>Each of the 33 Sectors can be broken down into more specific career areas or Sub-Sectors to help us understand the many options within each of the sectors.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Aptos" panose="020B0004020202020204" pitchFamily="34" charset="0"/>
              </a:rPr>
              <a:t>The </a:t>
            </a:r>
            <a:r>
              <a:rPr lang="en-US" sz="2200" b="1" dirty="0">
                <a:latin typeface="Aptos" panose="020B0004020202020204" pitchFamily="34" charset="0"/>
              </a:rPr>
              <a:t>Career Sectors Profiler app</a:t>
            </a:r>
            <a:r>
              <a:rPr lang="en-US" sz="2200" dirty="0">
                <a:latin typeface="Aptos" panose="020B0004020202020204" pitchFamily="34" charset="0"/>
              </a:rPr>
              <a:t> is an exercise that will help you understand more about what career areas suit you best.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30639-8B8C-00BC-CF22-02C87274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55" y="2482240"/>
            <a:ext cx="7447511" cy="3660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B8505-BCA9-0B1D-6238-A45F684BE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79" y="2921640"/>
            <a:ext cx="16859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3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063BC-8BCF-3F39-5B0C-75A2D09A9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A2F7C4-1498-4841-BEFB-7F358AFDCFD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CBB36E-358A-D549-216A-7B83966DAE5E}"/>
              </a:ext>
            </a:extLst>
          </p:cNvPr>
          <p:cNvSpPr txBox="1"/>
          <p:nvPr/>
        </p:nvSpPr>
        <p:spPr>
          <a:xfrm>
            <a:off x="198967" y="2428726"/>
            <a:ext cx="556218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Login to your MyFuture+ account, select 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Section 1:</a:t>
            </a:r>
            <a:r>
              <a:rPr lang="en-US" sz="28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Understanding and Developing Myself 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and answer the </a:t>
            </a:r>
            <a:r>
              <a:rPr lang="en-US" sz="2400" b="1" dirty="0"/>
              <a:t>33 questions </a:t>
            </a:r>
            <a:r>
              <a:rPr lang="en-US" sz="2400" dirty="0"/>
              <a:t>in the Career Sectors Profiler app.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8393E1-E904-0AA3-EFA2-C245DA43FCC3}"/>
              </a:ext>
            </a:extLst>
          </p:cNvPr>
          <p:cNvSpPr/>
          <p:nvPr/>
        </p:nvSpPr>
        <p:spPr>
          <a:xfrm>
            <a:off x="144289" y="951736"/>
            <a:ext cx="6446633" cy="795337"/>
          </a:xfrm>
          <a:prstGeom prst="roundRect">
            <a:avLst/>
          </a:prstGeom>
          <a:gradFill flip="none" rotWithShape="1">
            <a:gsLst>
              <a:gs pos="0">
                <a:srgbClr val="EA3546"/>
              </a:gs>
              <a:gs pos="100000">
                <a:srgbClr val="F17B86"/>
              </a:gs>
            </a:gsLst>
            <a:lin ang="16200000" scaled="1"/>
            <a:tileRect/>
          </a:gradFill>
          <a:ln>
            <a:solidFill>
              <a:srgbClr val="EA35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/>
              <a:t>Exercise: Create your Career Sectors Profile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7C700-B67B-2FF2-F046-1B9C58883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953" y="2189421"/>
            <a:ext cx="3276600" cy="158750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48E55E6-C36B-9CC9-95AC-018A02AD7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853" y="3938203"/>
            <a:ext cx="31877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0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0119E0-3DB4-6CBD-BDFC-3E0D7793DF1A}"/>
              </a:ext>
            </a:extLst>
          </p:cNvPr>
          <p:cNvSpPr/>
          <p:nvPr/>
        </p:nvSpPr>
        <p:spPr>
          <a:xfrm>
            <a:off x="171450" y="951736"/>
            <a:ext cx="6551322" cy="795337"/>
          </a:xfrm>
          <a:prstGeom prst="roundRect">
            <a:avLst/>
          </a:prstGeom>
          <a:gradFill flip="none" rotWithShape="1">
            <a:gsLst>
              <a:gs pos="0">
                <a:srgbClr val="EA3546"/>
              </a:gs>
              <a:gs pos="100000">
                <a:srgbClr val="F17B86"/>
              </a:gs>
            </a:gsLst>
            <a:lin ang="16200000" scaled="1"/>
            <a:tileRect/>
          </a:gradFill>
          <a:ln>
            <a:solidFill>
              <a:srgbClr val="EA35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/>
              <a:t>Exercise: Create your Career Sectors Profile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41227CB-373B-3B3B-99D3-34A77A178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984" y="1986663"/>
            <a:ext cx="9390032" cy="40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3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A1B269-244F-A457-2905-1B196F7D6282}"/>
              </a:ext>
            </a:extLst>
          </p:cNvPr>
          <p:cNvSpPr/>
          <p:nvPr/>
        </p:nvSpPr>
        <p:spPr>
          <a:xfrm>
            <a:off x="171450" y="951736"/>
            <a:ext cx="6525564" cy="795337"/>
          </a:xfrm>
          <a:prstGeom prst="roundRect">
            <a:avLst/>
          </a:prstGeom>
          <a:gradFill flip="none" rotWithShape="1">
            <a:gsLst>
              <a:gs pos="0">
                <a:srgbClr val="EA3546"/>
              </a:gs>
              <a:gs pos="100000">
                <a:srgbClr val="F17B86"/>
              </a:gs>
            </a:gsLst>
            <a:lin ang="16200000" scaled="1"/>
            <a:tileRect/>
          </a:gradFill>
          <a:ln>
            <a:solidFill>
              <a:srgbClr val="EA35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/>
              <a:t>Exercise: Create your Career Sectors Profile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2701DD-71E1-41FA-A458-784B88276FC7}"/>
              </a:ext>
            </a:extLst>
          </p:cNvPr>
          <p:cNvSpPr txBox="1">
            <a:spLocks/>
          </p:cNvSpPr>
          <p:nvPr/>
        </p:nvSpPr>
        <p:spPr>
          <a:xfrm>
            <a:off x="492714" y="2142496"/>
            <a:ext cx="10515600" cy="417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Answer on a Scale   “Not at All”   to   “Very High”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E62EC1-E907-F62F-0AA9-C23BDBED8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008" y="2896148"/>
            <a:ext cx="5465275" cy="20333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9E7639-B320-8550-FE4E-F9B6978AA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48" y="2865967"/>
            <a:ext cx="5473653" cy="20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18AEB-817B-CA41-D3FD-B19A96156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68AE3F-F815-7007-AC2B-DDECF6E3CA49}"/>
              </a:ext>
            </a:extLst>
          </p:cNvPr>
          <p:cNvSpPr/>
          <p:nvPr/>
        </p:nvSpPr>
        <p:spPr>
          <a:xfrm>
            <a:off x="171450" y="951736"/>
            <a:ext cx="6385214" cy="795337"/>
          </a:xfrm>
          <a:prstGeom prst="roundRect">
            <a:avLst/>
          </a:prstGeom>
          <a:gradFill flip="none" rotWithShape="1">
            <a:gsLst>
              <a:gs pos="0">
                <a:srgbClr val="EA3546"/>
              </a:gs>
              <a:gs pos="100000">
                <a:srgbClr val="F17B86"/>
              </a:gs>
            </a:gsLst>
            <a:lin ang="16200000" scaled="1"/>
            <a:tileRect/>
          </a:gradFill>
          <a:ln>
            <a:solidFill>
              <a:srgbClr val="EA35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/>
              <a:t>Exercise: Create your Career Sectors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F0483-D405-A83E-7E27-6F8C6859866E}"/>
              </a:ext>
            </a:extLst>
          </p:cNvPr>
          <p:cNvSpPr txBox="1">
            <a:spLocks/>
          </p:cNvSpPr>
          <p:nvPr/>
        </p:nvSpPr>
        <p:spPr>
          <a:xfrm>
            <a:off x="449710" y="2010105"/>
            <a:ext cx="529258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Take a note of which of these </a:t>
            </a:r>
            <a:r>
              <a:rPr lang="en-US" sz="2400" b="1" dirty="0"/>
              <a:t>seven Career Sector categories </a:t>
            </a:r>
            <a:r>
              <a:rPr lang="en-US" sz="2400" dirty="0"/>
              <a:t>that you show the strongest preference for: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81C340"/>
                </a:solidFill>
                <a:latin typeface="Aptos" panose="020B0004020202020204" pitchFamily="34" charset="0"/>
              </a:rPr>
              <a:t>Agriculture, Animals &amp; Food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5F4A8B"/>
                </a:solidFill>
                <a:latin typeface="Aptos" panose="020B0004020202020204" pitchFamily="34" charset="0"/>
              </a:rPr>
              <a:t>STEM, Environment &amp; Construction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1C6B2"/>
                </a:solidFill>
                <a:latin typeface="Aptos" panose="020B0004020202020204" pitchFamily="34" charset="0"/>
              </a:rPr>
              <a:t>Health, Wellbeing &amp; Sport</a:t>
            </a:r>
            <a:endParaRPr lang="en-US" sz="2000" b="1" dirty="0">
              <a:solidFill>
                <a:srgbClr val="D13076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D13076"/>
                </a:solidFill>
                <a:latin typeface="Aptos" panose="020B0004020202020204" pitchFamily="34" charset="0"/>
              </a:rPr>
              <a:t>Arts, Fashion &amp; Media</a:t>
            </a:r>
            <a:endParaRPr lang="en-US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29900"/>
                </a:solidFill>
                <a:latin typeface="Aptos" panose="020B0004020202020204" pitchFamily="34" charset="0"/>
              </a:rPr>
              <a:t>Government, Law &amp; Education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4866"/>
                </a:solidFill>
                <a:latin typeface="Aptos" panose="020B0004020202020204" pitchFamily="34" charset="0"/>
              </a:rPr>
              <a:t>Accountancy, Finance &amp; Insurance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36A0CE"/>
                </a:solidFill>
                <a:latin typeface="Aptos" panose="020B0004020202020204" pitchFamily="34" charset="0"/>
              </a:rPr>
              <a:t>Business, Sales &amp; Tourism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A2A2F-63CD-9E99-0ED4-B5E8C6CE0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82" b="87744" l="18726" r="76996">
                        <a14:foregroundMark x1="55608" y1="2925" x2="42300" y2="2786"/>
                        <a14:foregroundMark x1="42300" y1="2786" x2="30894" y2="10306"/>
                        <a14:foregroundMark x1="30894" y1="10306" x2="26426" y2="16156"/>
                        <a14:foregroundMark x1="26426" y1="16156" x2="20817" y2="32869"/>
                        <a14:foregroundMark x1="20817" y1="32869" x2="19202" y2="51532"/>
                        <a14:foregroundMark x1="19202" y1="51532" x2="20152" y2="59471"/>
                        <a14:foregroundMark x1="20152" y1="59471" x2="28707" y2="75905"/>
                        <a14:foregroundMark x1="28707" y1="75905" x2="41730" y2="87047"/>
                        <a14:foregroundMark x1="41730" y1="87047" x2="47814" y2="88440"/>
                        <a14:foregroundMark x1="47814" y1="88440" x2="54468" y2="87883"/>
                        <a14:foregroundMark x1="54468" y1="87883" x2="66635" y2="78691"/>
                        <a14:foregroundMark x1="66635" y1="78691" x2="75380" y2="62256"/>
                        <a14:foregroundMark x1="75380" y1="62256" x2="78137" y2="49164"/>
                        <a14:foregroundMark x1="78137" y1="49164" x2="77947" y2="40251"/>
                        <a14:foregroundMark x1="77947" y1="40251" x2="70152" y2="16992"/>
                        <a14:foregroundMark x1="70152" y1="16992" x2="54753" y2="3621"/>
                        <a14:foregroundMark x1="73859" y1="23259" x2="76331" y2="34958"/>
                        <a14:foregroundMark x1="76331" y1="34958" x2="75665" y2="56964"/>
                        <a14:foregroundMark x1="75665" y1="56964" x2="72719" y2="66017"/>
                        <a14:foregroundMark x1="77186" y1="36212" x2="77376" y2="54596"/>
                        <a14:foregroundMark x1="77376" y1="54596" x2="77281" y2="55014"/>
                        <a14:foregroundMark x1="61407" y1="84262" x2="37072" y2="84958"/>
                        <a14:foregroundMark x1="37072" y1="84958" x2="36122" y2="84123"/>
                        <a14:foregroundMark x1="54658" y1="87883" x2="47624" y2="87604"/>
                        <a14:foregroundMark x1="47624" y1="87604" x2="52567" y2="88022"/>
                        <a14:foregroundMark x1="22814" y1="66435" x2="21388" y2="35097"/>
                        <a14:foregroundMark x1="21388" y1="35097" x2="22909" y2="26741"/>
                        <a14:foregroundMark x1="22909" y1="26741" x2="22909" y2="26741"/>
                        <a14:foregroundMark x1="20627" y1="31476" x2="18726" y2="42201"/>
                        <a14:foregroundMark x1="18726" y1="42201" x2="21103" y2="60585"/>
                        <a14:foregroundMark x1="50570" y1="35097" x2="39544" y2="42897"/>
                        <a14:foregroundMark x1="39544" y1="42897" x2="42015" y2="50139"/>
                        <a14:foregroundMark x1="42015" y1="50139" x2="50380" y2="52646"/>
                        <a14:foregroundMark x1="50380" y1="52646" x2="54468" y2="42758"/>
                        <a14:foregroundMark x1="54468" y1="42758" x2="48194" y2="37465"/>
                        <a14:foregroundMark x1="48194" y1="37465" x2="47624" y2="37326"/>
                      </a14:backgroundRemoval>
                    </a14:imgEffect>
                  </a14:imgLayer>
                </a14:imgProps>
              </a:ext>
            </a:extLst>
          </a:blip>
          <a:srcRect l="19024" t="1042" r="21977" b="9729"/>
          <a:stretch>
            <a:fillRect/>
          </a:stretch>
        </p:blipFill>
        <p:spPr>
          <a:xfrm>
            <a:off x="6556664" y="553535"/>
            <a:ext cx="5449513" cy="56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060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5D46-BBE9-4946-9D8C-A22661DBD5C0}:2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9819</TotalTime>
  <Words>579</Words>
  <Application>Microsoft Office PowerPoint</Application>
  <PresentationFormat>Widescreen</PresentationFormat>
  <Paragraphs>61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Montserrat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Carton</dc:creator>
  <cp:lastModifiedBy>John Carton</cp:lastModifiedBy>
  <cp:revision>44</cp:revision>
  <dcterms:created xsi:type="dcterms:W3CDTF">2025-08-13T18:47:45Z</dcterms:created>
  <dcterms:modified xsi:type="dcterms:W3CDTF">2026-02-23T21:09:20Z</dcterms:modified>
</cp:coreProperties>
</file>