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7" r:id="rId2"/>
    <p:sldId id="258" r:id="rId3"/>
    <p:sldId id="256" r:id="rId4"/>
    <p:sldId id="283" r:id="rId5"/>
    <p:sldId id="259" r:id="rId6"/>
    <p:sldId id="284" r:id="rId7"/>
    <p:sldId id="285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81" r:id="rId18"/>
    <p:sldId id="282" r:id="rId19"/>
    <p:sldId id="276" r:id="rId20"/>
    <p:sldId id="286" r:id="rId21"/>
    <p:sldId id="2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B944"/>
    <a:srgbClr val="FFFFFF"/>
    <a:srgbClr val="3C88CB"/>
    <a:srgbClr val="FFDB00"/>
    <a:srgbClr val="EA3546"/>
    <a:srgbClr val="F8C2C7"/>
    <a:srgbClr val="C9EAC6"/>
    <a:srgbClr val="F17B86"/>
    <a:srgbClr val="8FD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36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E516372-1E5B-D95A-63C2-9AA13DEA04D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080A00-7085-6EC4-CC33-DDFC123181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158851-A6D0-4E3C-8D33-6F8ADBA0BC8F}" type="datetimeFigureOut">
              <a:rPr lang="en-IE" smtClean="0"/>
              <a:t>25/03/2026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5926C4-4363-DA88-0905-425F2314E2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F328C5-2AD7-1E2B-D0BB-3CA12A1D5C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D895C-B8B9-4B6D-AAC7-7BCAC5E7503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20743885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2FE82-11E7-4B08-9B1B-FA39769E3DF5}" type="datetimeFigureOut">
              <a:rPr lang="en-IE" smtClean="0"/>
              <a:t>25/03/2026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85E2D-2822-4BF9-B0EE-BB3F46F72F3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85870325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085E2D-2822-4BF9-B0EE-BB3F46F72F3D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818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A525E-D1A2-BB66-A45C-5802584A9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7FDBAF-EE5B-D291-0D3C-8250C28776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396ADA-57B4-E602-9886-B9016B05C9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8551A1-6809-3903-42B8-762898B85E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78B91-4055-4CFB-9F92-7F023371DEBA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453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D6DA1-B2DC-42D8-B605-E1943A02D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B3EDC1-83B8-ECE6-52E0-8CB09F2307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26F7B3-A001-3B4E-06E1-29887441C4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797564-DFCC-152F-DA86-EC5EC82C96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78B91-4055-4CFB-9F92-7F023371DEBA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0462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85FEF-3045-573C-C14C-92CD5BA7E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07185B-90C1-E7E6-C95C-0B2E1745B1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3B5859-D425-F079-6DFB-6F4D252B74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D682A2-9546-4DB8-AFF0-0FB85C840E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78B91-4055-4CFB-9F92-7F023371DEBA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128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54EF7-6CCE-FB41-95B8-088AB951C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6EBD71-204E-A8CD-D5A4-A20DDFD121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E77A9F-1DE9-DD17-4464-3B35EA4F93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1187D3-BA04-6B99-20FD-4D7005CBFA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78B91-4055-4CFB-9F92-7F023371DEBA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3744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F8EC3-D3C8-92E7-4134-6141E3B31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C3858B-2792-BBB7-7433-9F8D876C41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1C65AD-7113-257A-2B4F-F28F9CB6FC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0FBBB-6C90-A260-5C65-73A1F96815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78B91-4055-4CFB-9F92-7F023371DEBA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7129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085E2D-2822-4BF9-B0EE-BB3F46F72F3D}" type="slidenum">
              <a:rPr lang="en-IE" smtClean="0"/>
              <a:t>19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407722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E4BE8-3435-45E5-82AC-A0BD4729C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4428FA-E3A2-AD15-4028-380266E833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B08D7F-34A1-3468-5ED2-2EF08B606C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4C92A3-35BD-F957-ED9C-AC442F95F3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78B91-4055-4CFB-9F92-7F023371DEBA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4220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085E2D-2822-4BF9-B0EE-BB3F46F72F3D}" type="slidenum">
              <a:rPr lang="en-IE" smtClean="0"/>
              <a:t>21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51083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085E2D-2822-4BF9-B0EE-BB3F46F72F3D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91966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78B91-4055-4CFB-9F92-7F023371DEBA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41887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94AD7-7816-4A39-CED6-1366592CE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62FE19-F061-5F77-FE04-50A7F2A6CC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3595F3-3B91-40C2-5295-94C1903517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7FFDC2-DF6A-FB13-CD63-3306F10EBC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78B91-4055-4CFB-9F92-7F023371DEBA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213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1B87D-C5B3-6E18-E776-4C6A064C4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E039DB-5DBB-6CC8-4AF3-6558FB2D90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D84F3D-B552-B42B-1C77-C8EF14BC86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BBF3A-756B-5B26-0687-13472B7583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78B91-4055-4CFB-9F92-7F023371DEBA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524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F869C-6994-22E0-CB30-B78B082C0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E4EF1E-47C7-D091-6209-0C2155D06E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147569-4293-CB27-A34F-EAE029ED4F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02417-6E14-3AC6-72B6-237A304EC8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78B91-4055-4CFB-9F92-7F023371DEBA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866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03547-42C5-4F01-D897-4E2755488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DD34EA-C9D7-6DA1-365A-1669FC2C3A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EF2E66-40DD-26FA-A7A0-E536A51B3F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950A2-270B-04DF-EE82-BFA63F36DC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78B91-4055-4CFB-9F92-7F023371DEBA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171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05C2D-8A3E-2175-7DC8-C715EC11F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2D11AC-CCA8-9DDE-DDAE-DC08603637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411355-643F-9203-A4F4-B121E6E578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0CFB92-7C96-CE53-58B6-387B9C2834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78B91-4055-4CFB-9F92-7F023371DEBA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166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18E18-EBFC-3F24-ED01-189358E21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50871D-35A8-1D94-AFAA-45A227F57A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CC0B32-EA72-C643-0A2E-0F54B4654D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EE7537-C41B-B376-1DA4-284CBD96BF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78B91-4055-4CFB-9F92-7F023371DEBA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570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C5EA7C-8D27-92C7-F742-5DAA09FDC7D7}"/>
              </a:ext>
            </a:extLst>
          </p:cNvPr>
          <p:cNvCxnSpPr/>
          <p:nvPr userDrawn="1"/>
        </p:nvCxnSpPr>
        <p:spPr>
          <a:xfrm>
            <a:off x="146720" y="1531719"/>
            <a:ext cx="11898559" cy="0"/>
          </a:xfrm>
          <a:prstGeom prst="line">
            <a:avLst/>
          </a:prstGeom>
          <a:ln>
            <a:solidFill>
              <a:srgbClr val="3C88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40B220D-DD49-5588-9B2B-9C8EACCF1E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99289" y="121041"/>
            <a:ext cx="5659986" cy="13285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CA7BEE-B686-1135-C23F-C10F32B2B9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8332" y="370274"/>
            <a:ext cx="2733944" cy="7748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8C51061-BB8E-B2C3-8EC9-9056C9FCEF0E}"/>
              </a:ext>
            </a:extLst>
          </p:cNvPr>
          <p:cNvSpPr txBox="1"/>
          <p:nvPr userDrawn="1"/>
        </p:nvSpPr>
        <p:spPr>
          <a:xfrm>
            <a:off x="495656" y="2025353"/>
            <a:ext cx="1555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    App No.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45BB2-1C1B-EEAD-744B-BF9F9FB99E6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65238" y="6615113"/>
            <a:ext cx="914400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1A4A96-60C0-D2EA-9803-F1AF860659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5592" y="2609219"/>
            <a:ext cx="1693047" cy="194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11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6568BA-9604-E6A1-6E23-FA5BECF5A29E}"/>
              </a:ext>
            </a:extLst>
          </p:cNvPr>
          <p:cNvSpPr/>
          <p:nvPr userDrawn="1"/>
        </p:nvSpPr>
        <p:spPr>
          <a:xfrm>
            <a:off x="3993243" y="1965774"/>
            <a:ext cx="2311400" cy="1816100"/>
          </a:xfrm>
          <a:prstGeom prst="roundRect">
            <a:avLst>
              <a:gd name="adj" fmla="val 10597"/>
            </a:avLst>
          </a:prstGeom>
          <a:solidFill>
            <a:schemeClr val="bg1"/>
          </a:solidFill>
          <a:ln>
            <a:solidFill>
              <a:srgbClr val="FFDB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C6C0B0F-9F9B-D1D9-FF6D-68F70A4A4047}"/>
              </a:ext>
            </a:extLst>
          </p:cNvPr>
          <p:cNvSpPr/>
          <p:nvPr userDrawn="1"/>
        </p:nvSpPr>
        <p:spPr>
          <a:xfrm>
            <a:off x="355600" y="5605893"/>
            <a:ext cx="11480800" cy="516085"/>
          </a:xfrm>
          <a:prstGeom prst="roundRect">
            <a:avLst/>
          </a:prstGeom>
          <a:solidFill>
            <a:srgbClr val="FFDB00"/>
          </a:solidFill>
          <a:ln>
            <a:solidFill>
              <a:srgbClr val="FFDB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5A9E5AD-9BC0-81F9-44A8-011B99396955}"/>
              </a:ext>
            </a:extLst>
          </p:cNvPr>
          <p:cNvGrpSpPr/>
          <p:nvPr userDrawn="1"/>
        </p:nvGrpSpPr>
        <p:grpSpPr>
          <a:xfrm>
            <a:off x="3839025" y="879090"/>
            <a:ext cx="3079750" cy="646332"/>
            <a:chOff x="222250" y="2066093"/>
            <a:chExt cx="3079750" cy="795337"/>
          </a:xfrm>
          <a:solidFill>
            <a:srgbClr val="FFDB00"/>
          </a:solidFill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115467B1-773D-49CF-694F-8FBC7693C22E}"/>
                </a:ext>
              </a:extLst>
            </p:cNvPr>
            <p:cNvSpPr/>
            <p:nvPr/>
          </p:nvSpPr>
          <p:spPr>
            <a:xfrm>
              <a:off x="222250" y="2066093"/>
              <a:ext cx="3079750" cy="795337"/>
            </a:xfrm>
            <a:prstGeom prst="roundRect">
              <a:avLst/>
            </a:prstGeom>
            <a:grpFill/>
            <a:ln>
              <a:solidFill>
                <a:srgbClr val="3C88C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AF8588F-4DB8-9C14-C54F-DD2A436CCC59}"/>
                </a:ext>
              </a:extLst>
            </p:cNvPr>
            <p:cNvSpPr txBox="1"/>
            <p:nvPr/>
          </p:nvSpPr>
          <p:spPr>
            <a:xfrm>
              <a:off x="486232" y="2145119"/>
              <a:ext cx="2787650" cy="568097"/>
            </a:xfrm>
            <a:prstGeom prst="rect">
              <a:avLst/>
            </a:prstGeom>
            <a:grpFill/>
            <a:ln>
              <a:solidFill>
                <a:srgbClr val="3C88CB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IE" sz="2400" b="1" dirty="0">
                  <a:solidFill>
                    <a:srgbClr val="3C88CB"/>
                  </a:solidFill>
                </a:rPr>
                <a:t>View Results </a:t>
              </a:r>
              <a:r>
                <a:rPr lang="en-US" sz="2400" b="1" dirty="0">
                  <a:solidFill>
                    <a:srgbClr val="3C88CB"/>
                  </a:solidFill>
                </a:rPr>
                <a:t>​</a:t>
              </a:r>
              <a:endParaRPr lang="en-US" sz="2400" b="1" i="0" dirty="0">
                <a:solidFill>
                  <a:srgbClr val="3C88CB"/>
                </a:solidFill>
                <a:effectLst/>
              </a:endParaRPr>
            </a:p>
          </p:txBody>
        </p:sp>
      </p:grpSp>
      <p:sp>
        <p:nvSpPr>
          <p:cNvPr id="35" name="Speech Bubble: Oval 34">
            <a:extLst>
              <a:ext uri="{FF2B5EF4-FFF2-40B4-BE49-F238E27FC236}">
                <a16:creationId xmlns:a16="http://schemas.microsoft.com/office/drawing/2014/main" id="{E1588FD9-4CFD-D2E7-7F9F-70BAC0DD67A1}"/>
              </a:ext>
            </a:extLst>
          </p:cNvPr>
          <p:cNvSpPr/>
          <p:nvPr userDrawn="1"/>
        </p:nvSpPr>
        <p:spPr>
          <a:xfrm>
            <a:off x="6944143" y="1287928"/>
            <a:ext cx="3962399" cy="1796891"/>
          </a:xfrm>
          <a:prstGeom prst="wedgeEllipseCallout">
            <a:avLst>
              <a:gd name="adj1" fmla="val -41025"/>
              <a:gd name="adj2" fmla="val 63207"/>
            </a:avLst>
          </a:prstGeom>
          <a:solidFill>
            <a:srgbClr val="FFD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3C88CB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4A320F-DF4F-E5A4-5CBC-384BF2698C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8209" y="218989"/>
            <a:ext cx="2418230" cy="58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24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8113B8-4121-9646-F1ED-5F38A6B5F7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151045" cy="9267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859421-7F14-61A2-021C-B28C6DB487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926758"/>
            <a:ext cx="4108622" cy="9972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3E41A8-9879-E9D5-A6BB-C05F035A7D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57632"/>
            <a:ext cx="3357179" cy="9473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6C22C8-ACB9-04DA-3FE6-576E5041980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257" y="2784027"/>
            <a:ext cx="6651846" cy="9809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D6BB9D-EE74-072F-20BE-01264A5474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1257" y="3735858"/>
            <a:ext cx="3231292" cy="10372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9ED2E1-D3CC-B1E7-69EE-2A7FD5BB181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257" y="4752215"/>
            <a:ext cx="5782597" cy="10786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20ABBC-B92C-4281-CB6A-DAF72205EAB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852187" y="57482"/>
            <a:ext cx="3669592" cy="9789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791DB7-A922-63B2-2533-11631F904DB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852187" y="1036451"/>
            <a:ext cx="4448067" cy="103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77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56BD0D-C354-8D6D-022B-F64C3BDDFF74}"/>
              </a:ext>
            </a:extLst>
          </p:cNvPr>
          <p:cNvCxnSpPr>
            <a:cxnSpLocks/>
          </p:cNvCxnSpPr>
          <p:nvPr userDrawn="1"/>
        </p:nvCxnSpPr>
        <p:spPr>
          <a:xfrm flipV="1">
            <a:off x="2209800" y="398462"/>
            <a:ext cx="9747250" cy="46038"/>
          </a:xfrm>
          <a:prstGeom prst="line">
            <a:avLst/>
          </a:prstGeom>
          <a:ln>
            <a:solidFill>
              <a:srgbClr val="3C88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77E50FA-16EC-3F43-7B2F-DB43A3A6B8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529" y="130695"/>
            <a:ext cx="2121271" cy="53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56BD0D-C354-8D6D-022B-F64C3BDDFF74}"/>
              </a:ext>
            </a:extLst>
          </p:cNvPr>
          <p:cNvCxnSpPr>
            <a:cxnSpLocks/>
          </p:cNvCxnSpPr>
          <p:nvPr userDrawn="1"/>
        </p:nvCxnSpPr>
        <p:spPr>
          <a:xfrm flipV="1">
            <a:off x="2209800" y="398462"/>
            <a:ext cx="9747250" cy="46038"/>
          </a:xfrm>
          <a:prstGeom prst="line">
            <a:avLst/>
          </a:prstGeom>
          <a:ln>
            <a:solidFill>
              <a:srgbClr val="3C88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41DED3B1-A835-A44C-FDDE-F0F6F68E7A40}"/>
              </a:ext>
            </a:extLst>
          </p:cNvPr>
          <p:cNvSpPr/>
          <p:nvPr/>
        </p:nvSpPr>
        <p:spPr>
          <a:xfrm>
            <a:off x="11253692" y="94476"/>
            <a:ext cx="811614" cy="795337"/>
          </a:xfrm>
          <a:prstGeom prst="rect">
            <a:avLst/>
          </a:prstGeom>
          <a:solidFill>
            <a:srgbClr val="FFDB00"/>
          </a:solidFill>
          <a:ln>
            <a:solidFill>
              <a:srgbClr val="FFDB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438E89-552A-32B7-2B55-214CFBC278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290" y="94476"/>
            <a:ext cx="716888" cy="716888"/>
          </a:xfrm>
          <a:prstGeom prst="rect">
            <a:avLst/>
          </a:prstGeom>
          <a:noFill/>
          <a:ln>
            <a:solidFill>
              <a:srgbClr val="FFDB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676A7D6-F3A4-F769-70B5-4DFC9C715D40}"/>
              </a:ext>
            </a:extLst>
          </p:cNvPr>
          <p:cNvSpPr/>
          <p:nvPr userDrawn="1"/>
        </p:nvSpPr>
        <p:spPr>
          <a:xfrm>
            <a:off x="180822" y="748486"/>
            <a:ext cx="3810064" cy="615533"/>
          </a:xfrm>
          <a:prstGeom prst="roundRect">
            <a:avLst/>
          </a:prstGeom>
          <a:solidFill>
            <a:srgbClr val="FFDB00"/>
          </a:solidFill>
          <a:ln>
            <a:solidFill>
              <a:srgbClr val="3C88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72FD6B-5A93-B785-CD72-92FFD5B00EC6}"/>
              </a:ext>
            </a:extLst>
          </p:cNvPr>
          <p:cNvSpPr txBox="1"/>
          <p:nvPr userDrawn="1"/>
        </p:nvSpPr>
        <p:spPr>
          <a:xfrm>
            <a:off x="257175" y="889813"/>
            <a:ext cx="3905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In today’s lesson you will…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912F48-45CB-E74E-9503-6FAFF614F059}"/>
              </a:ext>
            </a:extLst>
          </p:cNvPr>
          <p:cNvSpPr txBox="1"/>
          <p:nvPr userDrawn="1"/>
        </p:nvSpPr>
        <p:spPr>
          <a:xfrm>
            <a:off x="2209800" y="1516012"/>
            <a:ext cx="9318477" cy="3785652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>
                <a:latin typeface="+mn-lt"/>
              </a:rPr>
              <a:t>Discuss the term </a:t>
            </a:r>
            <a:r>
              <a:rPr lang="en-IE" sz="2000" b="1" dirty="0">
                <a:solidFill>
                  <a:srgbClr val="0070C0"/>
                </a:solidFill>
                <a:latin typeface="+mn-lt"/>
              </a:rPr>
              <a:t>“Personality”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sz="20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>
                <a:latin typeface="+mn-lt"/>
              </a:rPr>
              <a:t>Introduce you to the concept of Personality </a:t>
            </a:r>
            <a:r>
              <a:rPr lang="en-IE" sz="2000" b="1" dirty="0">
                <a:solidFill>
                  <a:srgbClr val="0070C0"/>
                </a:solidFill>
                <a:latin typeface="+mn-lt"/>
              </a:rPr>
              <a:t>Types</a:t>
            </a:r>
            <a:r>
              <a:rPr lang="en-IE" sz="2000" dirty="0">
                <a:latin typeface="+mn-lt"/>
              </a:rPr>
              <a:t> and </a:t>
            </a:r>
            <a:r>
              <a:rPr lang="en-IE" sz="2000" b="1" dirty="0">
                <a:solidFill>
                  <a:srgbClr val="0070C0"/>
                </a:solidFill>
                <a:latin typeface="+mn-lt"/>
              </a:rPr>
              <a:t>Traits</a:t>
            </a:r>
            <a:r>
              <a:rPr lang="en-IE" sz="2000" b="1" dirty="0">
                <a:latin typeface="+mn-lt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sz="20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>
                <a:latin typeface="+mn-lt"/>
              </a:rPr>
              <a:t>To understand the </a:t>
            </a:r>
            <a:r>
              <a:rPr lang="en-IE" sz="2000" b="1" dirty="0">
                <a:solidFill>
                  <a:srgbClr val="0070C0"/>
                </a:solidFill>
                <a:latin typeface="+mn-lt"/>
              </a:rPr>
              <a:t>strengths</a:t>
            </a:r>
            <a:r>
              <a:rPr lang="en-IE" sz="2000" dirty="0">
                <a:latin typeface="+mn-lt"/>
              </a:rPr>
              <a:t> and </a:t>
            </a:r>
            <a:r>
              <a:rPr lang="en-IE" sz="2000" b="1" dirty="0">
                <a:solidFill>
                  <a:srgbClr val="0070C0"/>
                </a:solidFill>
                <a:latin typeface="+mn-lt"/>
              </a:rPr>
              <a:t>limitations</a:t>
            </a:r>
            <a:r>
              <a:rPr lang="en-IE" sz="2000" dirty="0">
                <a:latin typeface="+mn-lt"/>
              </a:rPr>
              <a:t> of each of the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IE" sz="2000" b="1" dirty="0">
                <a:solidFill>
                  <a:srgbClr val="0070C0"/>
                </a:solidFill>
                <a:latin typeface="+mn-lt"/>
              </a:rPr>
              <a:t>      4 </a:t>
            </a:r>
            <a:r>
              <a:rPr lang="en-IE" sz="2000" dirty="0">
                <a:latin typeface="+mn-lt"/>
              </a:rPr>
              <a:t> personality types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sz="20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>
                <a:latin typeface="+mn-lt"/>
              </a:rPr>
              <a:t>To understand how personality can make us </a:t>
            </a:r>
            <a:r>
              <a:rPr lang="en-IE" sz="2000" b="1" dirty="0">
                <a:solidFill>
                  <a:srgbClr val="0070C0"/>
                </a:solidFill>
                <a:latin typeface="+mn-lt"/>
              </a:rPr>
              <a:t>unique</a:t>
            </a:r>
            <a:r>
              <a:rPr lang="en-IE" sz="2000" dirty="0">
                <a:latin typeface="+mn-lt"/>
              </a:rPr>
              <a:t> and influence our values and our interests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sz="20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>
                <a:latin typeface="+mn-lt"/>
              </a:rPr>
              <a:t>To explore how personality can link with our </a:t>
            </a:r>
            <a:r>
              <a:rPr lang="en-IE" sz="2000" b="1" dirty="0">
                <a:solidFill>
                  <a:srgbClr val="0070C0"/>
                </a:solidFill>
                <a:latin typeface="+mn-lt"/>
              </a:rPr>
              <a:t>education and employment choices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F1A0D35-40DC-2F9B-FD24-F03F9F732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660" y="94476"/>
            <a:ext cx="2065012" cy="52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47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84E1559-3C11-4C45-1B29-28FCE85807C1}"/>
              </a:ext>
            </a:extLst>
          </p:cNvPr>
          <p:cNvSpPr/>
          <p:nvPr userDrawn="1"/>
        </p:nvSpPr>
        <p:spPr>
          <a:xfrm>
            <a:off x="233345" y="960075"/>
            <a:ext cx="4337051" cy="597723"/>
          </a:xfrm>
          <a:prstGeom prst="roundRect">
            <a:avLst/>
          </a:prstGeom>
          <a:solidFill>
            <a:srgbClr val="FFDB00"/>
          </a:solidFill>
          <a:ln>
            <a:solidFill>
              <a:srgbClr val="3C88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56BD0D-C354-8D6D-022B-F64C3BDDFF74}"/>
              </a:ext>
            </a:extLst>
          </p:cNvPr>
          <p:cNvCxnSpPr>
            <a:cxnSpLocks/>
          </p:cNvCxnSpPr>
          <p:nvPr userDrawn="1"/>
        </p:nvCxnSpPr>
        <p:spPr>
          <a:xfrm flipV="1">
            <a:off x="2209800" y="398462"/>
            <a:ext cx="9747250" cy="46038"/>
          </a:xfrm>
          <a:prstGeom prst="line">
            <a:avLst/>
          </a:prstGeom>
          <a:ln>
            <a:solidFill>
              <a:srgbClr val="3C88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A0D28BC-B1D6-A96B-6ED6-28410FFB5B97}"/>
              </a:ext>
            </a:extLst>
          </p:cNvPr>
          <p:cNvSpPr txBox="1"/>
          <p:nvPr/>
        </p:nvSpPr>
        <p:spPr>
          <a:xfrm>
            <a:off x="233346" y="1058882"/>
            <a:ext cx="4337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After today’s lesson you can…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9C2AB5-8C2B-BA25-1304-0D7700907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7355" y="149282"/>
            <a:ext cx="1974024" cy="49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60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56BD0D-C354-8D6D-022B-F64C3BDDFF74}"/>
              </a:ext>
            </a:extLst>
          </p:cNvPr>
          <p:cNvCxnSpPr>
            <a:cxnSpLocks/>
          </p:cNvCxnSpPr>
          <p:nvPr userDrawn="1"/>
        </p:nvCxnSpPr>
        <p:spPr>
          <a:xfrm flipV="1">
            <a:off x="2209800" y="398462"/>
            <a:ext cx="9747250" cy="46038"/>
          </a:xfrm>
          <a:prstGeom prst="line">
            <a:avLst/>
          </a:prstGeom>
          <a:ln>
            <a:solidFill>
              <a:srgbClr val="3C88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A279C81-C462-C049-2542-8228A33E5995}"/>
              </a:ext>
            </a:extLst>
          </p:cNvPr>
          <p:cNvSpPr txBox="1"/>
          <p:nvPr userDrawn="1"/>
        </p:nvSpPr>
        <p:spPr>
          <a:xfrm>
            <a:off x="4201885" y="2628901"/>
            <a:ext cx="27789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/>
              <a:t>VIDEO</a:t>
            </a:r>
            <a:endParaRPr lang="en-IE" sz="72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D584F4-B017-FC0B-5116-C13D3EF14AF7}"/>
              </a:ext>
            </a:extLst>
          </p:cNvPr>
          <p:cNvGrpSpPr/>
          <p:nvPr userDrawn="1"/>
        </p:nvGrpSpPr>
        <p:grpSpPr>
          <a:xfrm>
            <a:off x="11253692" y="94476"/>
            <a:ext cx="811614" cy="795337"/>
            <a:chOff x="11253692" y="94476"/>
            <a:chExt cx="811614" cy="795337"/>
          </a:xfrm>
          <a:solidFill>
            <a:srgbClr val="FFDB00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EDA4B4-339B-48F9-91FC-5D5C2231B354}"/>
                </a:ext>
              </a:extLst>
            </p:cNvPr>
            <p:cNvSpPr/>
            <p:nvPr userDrawn="1"/>
          </p:nvSpPr>
          <p:spPr>
            <a:xfrm>
              <a:off x="11253692" y="94476"/>
              <a:ext cx="811614" cy="795337"/>
            </a:xfrm>
            <a:prstGeom prst="rect">
              <a:avLst/>
            </a:prstGeom>
            <a:grpFill/>
            <a:ln>
              <a:solidFill>
                <a:srgbClr val="FFD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4" name="Picture 3" descr="C:\Users\gordon\Desktop\Lesson Plan Design\Icons For PowerPoints\video-white.png">
              <a:extLst>
                <a:ext uri="{FF2B5EF4-FFF2-40B4-BE49-F238E27FC236}">
                  <a16:creationId xmlns:a16="http://schemas.microsoft.com/office/drawing/2014/main" id="{A549FFCB-29FF-36DF-0DCF-CB9D04E5F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2777" y="189061"/>
              <a:ext cx="610137" cy="607662"/>
            </a:xfrm>
            <a:prstGeom prst="rect">
              <a:avLst/>
            </a:prstGeom>
            <a:grpFill/>
            <a:ln>
              <a:solidFill>
                <a:srgbClr val="FFDB00"/>
              </a:solidFill>
            </a:ln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028EF88-EC75-8A7C-8323-574DE87C38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7535" y="128006"/>
            <a:ext cx="2418230" cy="58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88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56BD0D-C354-8D6D-022B-F64C3BDDFF74}"/>
              </a:ext>
            </a:extLst>
          </p:cNvPr>
          <p:cNvCxnSpPr>
            <a:cxnSpLocks/>
          </p:cNvCxnSpPr>
          <p:nvPr userDrawn="1"/>
        </p:nvCxnSpPr>
        <p:spPr>
          <a:xfrm flipV="1">
            <a:off x="2209800" y="398462"/>
            <a:ext cx="9747250" cy="46038"/>
          </a:xfrm>
          <a:prstGeom prst="line">
            <a:avLst/>
          </a:prstGeom>
          <a:ln>
            <a:solidFill>
              <a:srgbClr val="3C88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16A1E60-E306-F938-2823-665294DEED5A}"/>
              </a:ext>
            </a:extLst>
          </p:cNvPr>
          <p:cNvSpPr/>
          <p:nvPr userDrawn="1"/>
        </p:nvSpPr>
        <p:spPr>
          <a:xfrm>
            <a:off x="11253692" y="94476"/>
            <a:ext cx="811614" cy="795337"/>
          </a:xfrm>
          <a:prstGeom prst="rect">
            <a:avLst/>
          </a:prstGeom>
          <a:solidFill>
            <a:srgbClr val="FFDB00"/>
          </a:solidFill>
          <a:ln>
            <a:solidFill>
              <a:srgbClr val="3C88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4462C39-A468-550C-A3C3-DA27C877FBF3}"/>
              </a:ext>
            </a:extLst>
          </p:cNvPr>
          <p:cNvSpPr/>
          <p:nvPr userDrawn="1"/>
        </p:nvSpPr>
        <p:spPr>
          <a:xfrm>
            <a:off x="7786013" y="231253"/>
            <a:ext cx="3308350" cy="400050"/>
          </a:xfrm>
          <a:prstGeom prst="roundRect">
            <a:avLst>
              <a:gd name="adj" fmla="val 50000"/>
            </a:avLst>
          </a:prstGeom>
          <a:solidFill>
            <a:srgbClr val="FFDB00"/>
          </a:solidFill>
          <a:ln>
            <a:solidFill>
              <a:srgbClr val="3C88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562596-9388-434F-6820-98B6994A8E95}"/>
              </a:ext>
            </a:extLst>
          </p:cNvPr>
          <p:cNvSpPr txBox="1"/>
          <p:nvPr userDrawn="1"/>
        </p:nvSpPr>
        <p:spPr>
          <a:xfrm>
            <a:off x="7906663" y="246612"/>
            <a:ext cx="3022600" cy="369332"/>
          </a:xfrm>
          <a:prstGeom prst="rect">
            <a:avLst/>
          </a:prstGeom>
          <a:noFill/>
          <a:ln>
            <a:solidFill>
              <a:srgbClr val="FFDB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3C88CB"/>
                </a:solidFill>
                <a:latin typeface="Aptos" panose="020B0004020202020204" pitchFamily="34" charset="0"/>
              </a:rPr>
              <a:t>Reflection in your app</a:t>
            </a:r>
            <a:endParaRPr lang="en-IE" b="1" dirty="0">
              <a:solidFill>
                <a:srgbClr val="3C88CB"/>
              </a:solidFill>
              <a:latin typeface="Aptos" panose="020B00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289D2A-786E-E3A8-E926-20D8FA78DA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9108" y="165567"/>
            <a:ext cx="507305" cy="5469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2E5C19D-197E-651E-F21E-BCB835E3B5C2}"/>
              </a:ext>
            </a:extLst>
          </p:cNvPr>
          <p:cNvSpPr txBox="1"/>
          <p:nvPr userDrawn="1"/>
        </p:nvSpPr>
        <p:spPr>
          <a:xfrm>
            <a:off x="11413311" y="689758"/>
            <a:ext cx="54373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700" b="1" dirty="0">
                <a:solidFill>
                  <a:schemeClr val="bg1"/>
                </a:solidFill>
              </a:rPr>
              <a:t>Activity</a:t>
            </a:r>
            <a:endParaRPr lang="en-IE" sz="7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1D61CB-3935-E8D9-5F59-537414054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7535" y="128006"/>
            <a:ext cx="2418230" cy="58694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44AAF-B315-9318-705B-CEE7110EC36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732963" y="444500"/>
            <a:ext cx="914400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7F72CC-7884-5B43-BD4A-91C85B66A58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623300" y="444500"/>
            <a:ext cx="914400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67755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56BD0D-C354-8D6D-022B-F64C3BDDFF74}"/>
              </a:ext>
            </a:extLst>
          </p:cNvPr>
          <p:cNvCxnSpPr>
            <a:cxnSpLocks/>
          </p:cNvCxnSpPr>
          <p:nvPr userDrawn="1"/>
        </p:nvCxnSpPr>
        <p:spPr>
          <a:xfrm flipV="1">
            <a:off x="2209800" y="398462"/>
            <a:ext cx="9747250" cy="46038"/>
          </a:xfrm>
          <a:prstGeom prst="line">
            <a:avLst/>
          </a:prstGeom>
          <a:ln>
            <a:solidFill>
              <a:srgbClr val="3C88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16A1E60-E306-F938-2823-665294DEED5A}"/>
              </a:ext>
            </a:extLst>
          </p:cNvPr>
          <p:cNvSpPr/>
          <p:nvPr userDrawn="1"/>
        </p:nvSpPr>
        <p:spPr>
          <a:xfrm>
            <a:off x="11253692" y="94476"/>
            <a:ext cx="811614" cy="795337"/>
          </a:xfrm>
          <a:prstGeom prst="rect">
            <a:avLst/>
          </a:prstGeom>
          <a:solidFill>
            <a:srgbClr val="FFDB00"/>
          </a:solidFill>
          <a:ln>
            <a:solidFill>
              <a:srgbClr val="3C88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4462C39-A468-550C-A3C3-DA27C877FBF3}"/>
              </a:ext>
            </a:extLst>
          </p:cNvPr>
          <p:cNvSpPr/>
          <p:nvPr userDrawn="1"/>
        </p:nvSpPr>
        <p:spPr>
          <a:xfrm>
            <a:off x="7786013" y="231253"/>
            <a:ext cx="3308350" cy="400050"/>
          </a:xfrm>
          <a:prstGeom prst="roundRect">
            <a:avLst>
              <a:gd name="adj" fmla="val 50000"/>
            </a:avLst>
          </a:prstGeom>
          <a:solidFill>
            <a:srgbClr val="FFDB00"/>
          </a:solidFill>
          <a:ln>
            <a:solidFill>
              <a:srgbClr val="3C88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562596-9388-434F-6820-98B6994A8E95}"/>
              </a:ext>
            </a:extLst>
          </p:cNvPr>
          <p:cNvSpPr txBox="1"/>
          <p:nvPr userDrawn="1"/>
        </p:nvSpPr>
        <p:spPr>
          <a:xfrm>
            <a:off x="7906663" y="246612"/>
            <a:ext cx="3022600" cy="369332"/>
          </a:xfrm>
          <a:prstGeom prst="rect">
            <a:avLst/>
          </a:prstGeom>
          <a:solidFill>
            <a:srgbClr val="FFDB00"/>
          </a:solidFill>
          <a:ln>
            <a:solidFill>
              <a:srgbClr val="FFDB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b="1" dirty="0">
                <a:solidFill>
                  <a:srgbClr val="3C88CB"/>
                </a:solidFill>
                <a:latin typeface="Aptos" panose="020B0004020202020204" pitchFamily="34" charset="0"/>
              </a:rPr>
              <a:t>Online </a:t>
            </a:r>
            <a:endParaRPr lang="en-IE" b="1" dirty="0">
              <a:solidFill>
                <a:srgbClr val="3C88CB"/>
              </a:solidFill>
              <a:latin typeface="Aptos" panose="020B00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289D2A-786E-E3A8-E926-20D8FA78DA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9108" y="165567"/>
            <a:ext cx="507305" cy="5469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2E5C19D-197E-651E-F21E-BCB835E3B5C2}"/>
              </a:ext>
            </a:extLst>
          </p:cNvPr>
          <p:cNvSpPr txBox="1"/>
          <p:nvPr userDrawn="1"/>
        </p:nvSpPr>
        <p:spPr>
          <a:xfrm>
            <a:off x="11413311" y="689758"/>
            <a:ext cx="54373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700" b="1" dirty="0">
                <a:solidFill>
                  <a:schemeClr val="bg1"/>
                </a:solidFill>
              </a:rPr>
              <a:t>Activity</a:t>
            </a:r>
            <a:endParaRPr lang="en-IE" sz="7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1D61CB-3935-E8D9-5F59-537414054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7535" y="128006"/>
            <a:ext cx="2418230" cy="58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24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56BD0D-C354-8D6D-022B-F64C3BDDFF74}"/>
              </a:ext>
            </a:extLst>
          </p:cNvPr>
          <p:cNvCxnSpPr>
            <a:cxnSpLocks/>
          </p:cNvCxnSpPr>
          <p:nvPr userDrawn="1"/>
        </p:nvCxnSpPr>
        <p:spPr>
          <a:xfrm flipV="1">
            <a:off x="2209800" y="398462"/>
            <a:ext cx="9747250" cy="46038"/>
          </a:xfrm>
          <a:prstGeom prst="line">
            <a:avLst/>
          </a:prstGeom>
          <a:ln>
            <a:solidFill>
              <a:srgbClr val="3C88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16A1E60-E306-F938-2823-665294DEED5A}"/>
              </a:ext>
            </a:extLst>
          </p:cNvPr>
          <p:cNvSpPr/>
          <p:nvPr userDrawn="1"/>
        </p:nvSpPr>
        <p:spPr>
          <a:xfrm>
            <a:off x="11253692" y="94476"/>
            <a:ext cx="811614" cy="795337"/>
          </a:xfrm>
          <a:prstGeom prst="rect">
            <a:avLst/>
          </a:prstGeom>
          <a:solidFill>
            <a:srgbClr val="FFDB00"/>
          </a:solidFill>
          <a:ln>
            <a:solidFill>
              <a:srgbClr val="3C88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289D2A-786E-E3A8-E926-20D8FA78DA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9108" y="165567"/>
            <a:ext cx="507305" cy="5469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2E5C19D-197E-651E-F21E-BCB835E3B5C2}"/>
              </a:ext>
            </a:extLst>
          </p:cNvPr>
          <p:cNvSpPr txBox="1"/>
          <p:nvPr userDrawn="1"/>
        </p:nvSpPr>
        <p:spPr>
          <a:xfrm>
            <a:off x="11413311" y="689758"/>
            <a:ext cx="54373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700" b="1" dirty="0">
                <a:solidFill>
                  <a:schemeClr val="bg1"/>
                </a:solidFill>
              </a:rPr>
              <a:t>Activity</a:t>
            </a:r>
            <a:endParaRPr lang="en-IE" sz="7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1D61CB-3935-E8D9-5F59-537414054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7535" y="128006"/>
            <a:ext cx="2418230" cy="58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46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56BD0D-C354-8D6D-022B-F64C3BDDFF74}"/>
              </a:ext>
            </a:extLst>
          </p:cNvPr>
          <p:cNvCxnSpPr>
            <a:cxnSpLocks/>
          </p:cNvCxnSpPr>
          <p:nvPr userDrawn="1"/>
        </p:nvCxnSpPr>
        <p:spPr>
          <a:xfrm flipV="1">
            <a:off x="2209800" y="398462"/>
            <a:ext cx="9747250" cy="46038"/>
          </a:xfrm>
          <a:prstGeom prst="line">
            <a:avLst/>
          </a:prstGeom>
          <a:ln>
            <a:solidFill>
              <a:srgbClr val="3C88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D29353F-0AAF-AB2A-37A9-088C7246EE47}"/>
              </a:ext>
            </a:extLst>
          </p:cNvPr>
          <p:cNvGrpSpPr/>
          <p:nvPr userDrawn="1"/>
        </p:nvGrpSpPr>
        <p:grpSpPr>
          <a:xfrm>
            <a:off x="11192851" y="128006"/>
            <a:ext cx="811614" cy="795337"/>
            <a:chOff x="11253692" y="94476"/>
            <a:chExt cx="811614" cy="795337"/>
          </a:xfrm>
          <a:solidFill>
            <a:srgbClr val="FFDB00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C6FE195-4F79-2FD2-1D5F-B1F91DB2C0DF}"/>
                </a:ext>
              </a:extLst>
            </p:cNvPr>
            <p:cNvSpPr/>
            <p:nvPr userDrawn="1"/>
          </p:nvSpPr>
          <p:spPr>
            <a:xfrm>
              <a:off x="11253692" y="94476"/>
              <a:ext cx="811614" cy="795337"/>
            </a:xfrm>
            <a:prstGeom prst="rect">
              <a:avLst/>
            </a:prstGeom>
            <a:grpFill/>
            <a:ln>
              <a:solidFill>
                <a:srgbClr val="3C88C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17" name="Picture 2" descr="C:\Users\gordon\Desktop\Lesson Plan Design\Icons For PowerPoints\discuss-white.png">
              <a:extLst>
                <a:ext uri="{FF2B5EF4-FFF2-40B4-BE49-F238E27FC236}">
                  <a16:creationId xmlns:a16="http://schemas.microsoft.com/office/drawing/2014/main" id="{65CB303A-C480-90D6-A4F9-1B333DA28B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13794" y="175102"/>
              <a:ext cx="690671" cy="669913"/>
            </a:xfrm>
            <a:prstGeom prst="rect">
              <a:avLst/>
            </a:prstGeom>
            <a:grpFill/>
            <a:ln>
              <a:solidFill>
                <a:srgbClr val="3C88CB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3982C42-635C-CAF9-BA82-F4EF2DE3BB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7535" y="128006"/>
            <a:ext cx="2418230" cy="58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ack and white logo&#10;&#10;AI-generated content may be incorrect.">
            <a:extLst>
              <a:ext uri="{FF2B5EF4-FFF2-40B4-BE49-F238E27FC236}">
                <a16:creationId xmlns:a16="http://schemas.microsoft.com/office/drawing/2014/main" id="{2CF06883-7D2D-58B8-78C7-983F9D7A766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0" y="6383091"/>
            <a:ext cx="1016430" cy="43294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A1A80F0-8AFE-01AE-DE02-CBEBFDD08161}"/>
              </a:ext>
            </a:extLst>
          </p:cNvPr>
          <p:cNvSpPr txBox="1"/>
          <p:nvPr userDrawn="1"/>
        </p:nvSpPr>
        <p:spPr>
          <a:xfrm>
            <a:off x="3692525" y="6442854"/>
            <a:ext cx="4806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0" dirty="0">
                <a:solidFill>
                  <a:schemeClr val="bg1"/>
                </a:solidFill>
              </a:rPr>
              <a:t>Section 2 – </a:t>
            </a:r>
            <a:r>
              <a:rPr lang="en-GB" sz="1400" b="1" dirty="0">
                <a:solidFill>
                  <a:schemeClr val="bg1"/>
                </a:solidFill>
              </a:rPr>
              <a:t>Self-Assessment</a:t>
            </a:r>
            <a:endParaRPr lang="en-IE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D4D2D0-A6CC-4CB5-6148-6F4E229AD35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AFA480-5695-C290-4177-6091B16CF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FFFF00"/>
                </a:solidFill>
              </a:defRPr>
            </a:lvl1pPr>
          </a:lstStyle>
          <a:p>
            <a:r>
              <a:rPr lang="en-IE"/>
              <a:t>Section 1: Understanding and developing yourself</a:t>
            </a:r>
            <a:endParaRPr lang="en-IE" b="1" dirty="0"/>
          </a:p>
        </p:txBody>
      </p:sp>
    </p:spTree>
    <p:extLst>
      <p:ext uri="{BB962C8B-B14F-4D97-AF65-F5344CB8AC3E}">
        <p14:creationId xmlns:p14="http://schemas.microsoft.com/office/powerpoint/2010/main" val="3840041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8" r:id="rId3"/>
    <p:sldLayoutId id="2147483659" r:id="rId4"/>
    <p:sldLayoutId id="2147483660" r:id="rId5"/>
    <p:sldLayoutId id="2147483661" r:id="rId6"/>
    <p:sldLayoutId id="2147483665" r:id="rId7"/>
    <p:sldLayoutId id="2147483664" r:id="rId8"/>
    <p:sldLayoutId id="2147483662" r:id="rId9"/>
    <p:sldLayoutId id="2147483651" r:id="rId10"/>
    <p:sldLayoutId id="214748366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hyperlink" Target="http://www.pngall.com/mouse-cursor-click-pn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mouse-cursor-click-pn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mouse-cursor-click-pn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hyperlink" Target="http://www.pngall.com/mouse-cursor-click-pn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video" Target="https://www.youtube.com/embed/8pq_tCgDkT4?feature=oembed" TargetMode="External"/><Relationship Id="rId7" Type="http://schemas.openxmlformats.org/officeDocument/2006/relationships/image" Target="../media/image58.jpeg"/><Relationship Id="rId2" Type="http://schemas.openxmlformats.org/officeDocument/2006/relationships/video" Target="https://www.youtube.com/embed/NXcWZnQPUXw?feature=oembed" TargetMode="External"/><Relationship Id="rId1" Type="http://schemas.openxmlformats.org/officeDocument/2006/relationships/tags" Target="../tags/tag13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video" Target="https://www.youtube.com/embed/ARI7tIfX6L8?feature=oembed" TargetMode="External"/><Relationship Id="rId9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05992-23BB-8745-1B6E-CFE10CB4F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2808164">
            <a:off x="6700633" y="522841"/>
            <a:ext cx="628448" cy="6480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A9A465-3650-0889-F251-CAC296CB1DCF}"/>
              </a:ext>
            </a:extLst>
          </p:cNvPr>
          <p:cNvSpPr txBox="1"/>
          <p:nvPr/>
        </p:nvSpPr>
        <p:spPr>
          <a:xfrm>
            <a:off x="6740692" y="1723038"/>
            <a:ext cx="52758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400" b="1" dirty="0"/>
              <a:t>Personality</a:t>
            </a:r>
            <a:r>
              <a:rPr lang="en-IE" sz="2400" b="1" dirty="0">
                <a:latin typeface="Montserrat" pitchFamily="2" charset="77"/>
              </a:rPr>
              <a:t> </a:t>
            </a:r>
            <a:r>
              <a:rPr lang="en-IE" sz="2400" b="1" dirty="0"/>
              <a:t>– A Definition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B42BB0-EB90-2986-A39F-4A5BB1C76520}"/>
              </a:ext>
            </a:extLst>
          </p:cNvPr>
          <p:cNvSpPr txBox="1"/>
          <p:nvPr/>
        </p:nvSpPr>
        <p:spPr>
          <a:xfrm>
            <a:off x="7270066" y="2483291"/>
            <a:ext cx="46714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i="1" dirty="0">
                <a:solidFill>
                  <a:srgbClr val="0070C0"/>
                </a:solidFill>
                <a:latin typeface="Montserrat SemiBold" pitchFamily="2" charset="77"/>
              </a:rPr>
              <a:t>“the combination of characteristics or qualities that form an individual’s unique character”</a:t>
            </a:r>
            <a:endParaRPr lang="en-IE" sz="3600" b="1" i="1" dirty="0">
              <a:solidFill>
                <a:srgbClr val="0070C0"/>
              </a:solidFill>
              <a:latin typeface="Montserrat SemiBold" pitchFamily="2" charset="77"/>
            </a:endParaRPr>
          </a:p>
        </p:txBody>
      </p:sp>
      <p:pic>
        <p:nvPicPr>
          <p:cNvPr id="5" name="Picture 4" descr="Yellow line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308ED3E3-63FB-8C37-E4AC-0BE5128131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70066" y="3707574"/>
            <a:ext cx="5093051" cy="2864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C5EDD3-1B77-01E8-9F9D-11D62F6ECF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5481" y="1953870"/>
            <a:ext cx="3195211" cy="355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46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02ECD-D6F0-E672-16E7-3783654ED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70C541CF-F67C-CB53-C0EB-D72744A1FD08}"/>
              </a:ext>
            </a:extLst>
          </p:cNvPr>
          <p:cNvSpPr txBox="1"/>
          <p:nvPr/>
        </p:nvSpPr>
        <p:spPr>
          <a:xfrm>
            <a:off x="329475" y="287359"/>
            <a:ext cx="52301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IE" sz="2800" b="1" dirty="0">
              <a:latin typeface="Aptos" panose="020B0004020202020204" pitchFamily="34" charset="0"/>
            </a:endParaRPr>
          </a:p>
          <a:p>
            <a:pPr algn="ctr"/>
            <a:r>
              <a:rPr lang="en-IE" sz="2800" b="1" dirty="0">
                <a:latin typeface="Aptos" panose="020B0004020202020204" pitchFamily="34" charset="0"/>
              </a:rPr>
              <a:t>Career interests of </a:t>
            </a:r>
            <a:r>
              <a:rPr lang="en-IE" sz="2800" b="1" dirty="0">
                <a:solidFill>
                  <a:srgbClr val="0070C0"/>
                </a:solidFill>
                <a:latin typeface="Aptos" panose="020B0004020202020204" pitchFamily="34" charset="0"/>
              </a:rPr>
              <a:t>Stabilisers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961A4C-9D96-1108-F0E6-1A4DF770A875}"/>
              </a:ext>
            </a:extLst>
          </p:cNvPr>
          <p:cNvSpPr txBox="1"/>
          <p:nvPr/>
        </p:nvSpPr>
        <p:spPr>
          <a:xfrm>
            <a:off x="337464" y="1382286"/>
            <a:ext cx="613805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000" dirty="0">
                <a:latin typeface="Aptos" panose="020B0004020202020204" pitchFamily="34" charset="0"/>
              </a:rPr>
              <a:t>In their education and careers, the primary interest of Stabilisers is likely to be within </a:t>
            </a:r>
            <a:r>
              <a:rPr lang="en-IE" sz="2000" b="1" dirty="0">
                <a:latin typeface="Aptos" panose="020B0004020202020204" pitchFamily="34" charset="0"/>
              </a:rPr>
              <a:t>Business and Commerce</a:t>
            </a:r>
            <a:r>
              <a:rPr lang="en-IE" sz="2000" dirty="0">
                <a:latin typeface="Aptos" panose="020B0004020202020204" pitchFamily="34" charset="0"/>
              </a:rPr>
              <a:t>, with an eye toward Practical Applications in Management.</a:t>
            </a:r>
          </a:p>
          <a:p>
            <a:endParaRPr lang="en-IE" sz="2000" dirty="0"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E" sz="2000" b="1" dirty="0"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Stabilisers frequently make good Managers. Other sectors include:</a:t>
            </a:r>
            <a:endParaRPr lang="en-IE" sz="2000" dirty="0">
              <a:latin typeface="Aptos" panose="020B0004020202020204" pitchFamily="34" charset="0"/>
            </a:endParaRPr>
          </a:p>
          <a:p>
            <a:endParaRPr lang="en-IE" sz="2000" b="1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b="1" dirty="0">
                <a:latin typeface="Aptos" panose="020B0004020202020204" pitchFamily="34" charset="0"/>
              </a:rPr>
              <a:t>Quality Assurance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b="1" dirty="0">
                <a:latin typeface="Aptos" panose="020B0004020202020204" pitchFamily="34" charset="0"/>
              </a:rPr>
              <a:t>Legal Professions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b="1" dirty="0">
                <a:latin typeface="Aptos" panose="020B0004020202020204" pitchFamily="34" charset="0"/>
              </a:rPr>
              <a:t>Accounting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b="1" dirty="0">
                <a:latin typeface="Aptos" panose="020B0004020202020204" pitchFamily="34" charset="0"/>
              </a:rPr>
              <a:t>Risk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b="1" dirty="0">
                <a:latin typeface="Aptos" panose="020B0004020202020204" pitchFamily="34" charset="0"/>
              </a:rPr>
              <a:t>Pharmacy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46D6A5B-D86F-A4AD-7B36-AA61FB5AE094}"/>
              </a:ext>
            </a:extLst>
          </p:cNvPr>
          <p:cNvSpPr txBox="1"/>
          <p:nvPr/>
        </p:nvSpPr>
        <p:spPr>
          <a:xfrm>
            <a:off x="6096000" y="578660"/>
            <a:ext cx="58817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b="1" dirty="0">
                <a:latin typeface="Aptos" panose="020B0004020202020204" pitchFamily="34" charset="0"/>
              </a:rPr>
              <a:t>                                   Famous Stabilisers</a:t>
            </a:r>
          </a:p>
          <a:p>
            <a:r>
              <a:rPr lang="en-IE" dirty="0">
                <a:latin typeface="Aptos" panose="020B0004020202020204" pitchFamily="34" charset="0"/>
              </a:rPr>
              <a:t>Mother Teresa, Queen Elizabeth II and Nicola Coughlan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3A49587-C902-0D86-33A5-80F5E9E6B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420000">
            <a:off x="8967173" y="1578529"/>
            <a:ext cx="2381019" cy="188153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CDDF5FE-3D51-B177-820D-18FCFBF095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18"/>
          <a:stretch/>
        </p:blipFill>
        <p:spPr>
          <a:xfrm rot="559055">
            <a:off x="7167577" y="1509869"/>
            <a:ext cx="1750642" cy="214291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A4484C0-9226-9508-CC78-9E190E6B78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3576" y="3699878"/>
            <a:ext cx="2399805" cy="20275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9105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628B0-BA0C-3358-4721-0085E86ED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9CA6DF-CD73-03F3-88AF-F6E30AB26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719892"/>
            <a:ext cx="4267200" cy="10001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AB8A89-975C-A975-044A-2FCE2899B79F}"/>
              </a:ext>
            </a:extLst>
          </p:cNvPr>
          <p:cNvSpPr txBox="1"/>
          <p:nvPr/>
        </p:nvSpPr>
        <p:spPr>
          <a:xfrm>
            <a:off x="1378671" y="2082791"/>
            <a:ext cx="815462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b="1" dirty="0">
                <a:solidFill>
                  <a:srgbClr val="0070C0"/>
                </a:solidFill>
                <a:latin typeface="Aptos" panose="020B0004020202020204" pitchFamily="34" charset="0"/>
              </a:rPr>
              <a:t>Improvisers</a:t>
            </a:r>
            <a:r>
              <a:rPr lang="en-IE" sz="2000" dirty="0">
                <a:latin typeface="Aptos" panose="020B0004020202020204" pitchFamily="34" charset="0"/>
              </a:rPr>
              <a:t> seek Freedom, Independence and Adventure.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sz="20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>
                <a:latin typeface="Aptos" panose="020B0004020202020204" pitchFamily="34" charset="0"/>
              </a:rPr>
              <a:t>They have a Zest for Life, want to Test their Limits and they take pride in developing Skills across a variety of fields.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sz="20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>
                <a:latin typeface="Aptos" panose="020B0004020202020204" pitchFamily="34" charset="0"/>
              </a:rPr>
              <a:t>Improvisors are excellent negotiators and possess the ability to understand what needs to be done.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sz="20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>
                <a:latin typeface="Aptos" panose="020B0004020202020204" pitchFamily="34" charset="0"/>
              </a:rPr>
              <a:t>They value freedom and spontaneity and seldom choose careers that impose too much structure or rules.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047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788FD-4D56-9D1D-F4A0-C7560938B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051178-1669-40A0-D4FB-0158D46C4A0E}"/>
              </a:ext>
            </a:extLst>
          </p:cNvPr>
          <p:cNvSpPr txBox="1"/>
          <p:nvPr/>
        </p:nvSpPr>
        <p:spPr>
          <a:xfrm>
            <a:off x="791134" y="683965"/>
            <a:ext cx="106097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800" b="1" dirty="0">
                <a:latin typeface="Aptos" panose="020B0004020202020204" pitchFamily="34" charset="0"/>
              </a:rPr>
              <a:t>Strengths &amp; Weaknesses of </a:t>
            </a:r>
            <a:r>
              <a:rPr lang="en-IE" sz="2800" b="1" dirty="0">
                <a:solidFill>
                  <a:srgbClr val="0070C0"/>
                </a:solidFill>
                <a:latin typeface="Aptos" panose="020B0004020202020204" pitchFamily="34" charset="0"/>
              </a:rPr>
              <a:t>Improvisors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47C036-9ECB-CC0A-A7C1-31EB2CF69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14" y="1593582"/>
            <a:ext cx="5998486" cy="33774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06B4B5-E96C-4F55-994A-65FEC124A9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593582"/>
            <a:ext cx="6018384" cy="33774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5724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D3D2E-0352-D80F-AC05-3D5184E4C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4A30BB-6194-4747-1E7E-B5F3D67A2A1B}"/>
              </a:ext>
            </a:extLst>
          </p:cNvPr>
          <p:cNvSpPr txBox="1"/>
          <p:nvPr/>
        </p:nvSpPr>
        <p:spPr>
          <a:xfrm>
            <a:off x="604049" y="400846"/>
            <a:ext cx="52301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IE" sz="2800" b="1" dirty="0">
              <a:latin typeface="Aptos" panose="020B0004020202020204" pitchFamily="34" charset="0"/>
            </a:endParaRPr>
          </a:p>
          <a:p>
            <a:pPr algn="ctr"/>
            <a:r>
              <a:rPr lang="en-IE" sz="2400" b="1" dirty="0">
                <a:latin typeface="Aptos" panose="020B0004020202020204" pitchFamily="34" charset="0"/>
              </a:rPr>
              <a:t>Career</a:t>
            </a:r>
            <a:r>
              <a:rPr lang="en-IE" sz="2800" b="1" dirty="0">
                <a:latin typeface="Aptos" panose="020B0004020202020204" pitchFamily="34" charset="0"/>
              </a:rPr>
              <a:t> interests of </a:t>
            </a:r>
            <a:r>
              <a:rPr lang="en-IE" sz="2800" b="1" dirty="0">
                <a:solidFill>
                  <a:srgbClr val="0070C0"/>
                </a:solidFill>
                <a:latin typeface="Aptos" panose="020B0004020202020204" pitchFamily="34" charset="0"/>
              </a:rPr>
              <a:t>Improvisers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1AC482-3FC6-408D-F2C5-CF26F4F2755E}"/>
              </a:ext>
            </a:extLst>
          </p:cNvPr>
          <p:cNvSpPr txBox="1"/>
          <p:nvPr/>
        </p:nvSpPr>
        <p:spPr>
          <a:xfrm>
            <a:off x="604049" y="1578895"/>
            <a:ext cx="569311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000" dirty="0">
                <a:latin typeface="Aptos" panose="020B0004020202020204" pitchFamily="34" charset="0"/>
              </a:rPr>
              <a:t>In education, Improvisors tend to be drawn to the </a:t>
            </a:r>
            <a:r>
              <a:rPr lang="en-IE" sz="2000" b="1" dirty="0">
                <a:latin typeface="Aptos" panose="020B0004020202020204" pitchFamily="34" charset="0"/>
              </a:rPr>
              <a:t>artistic, craft, technical and athletic subjects and skills </a:t>
            </a:r>
            <a:r>
              <a:rPr lang="en-IE" sz="2000" dirty="0">
                <a:latin typeface="Aptos" panose="020B0004020202020204" pitchFamily="34" charset="0"/>
              </a:rPr>
              <a:t>that they can use in their career. </a:t>
            </a:r>
          </a:p>
          <a:p>
            <a:endParaRPr lang="en-IE" sz="2000" dirty="0">
              <a:latin typeface="Aptos" panose="020B0004020202020204" pitchFamily="34" charset="0"/>
            </a:endParaRPr>
          </a:p>
          <a:p>
            <a:r>
              <a:rPr lang="en-IE" sz="2000" dirty="0">
                <a:latin typeface="Aptos" panose="020B0004020202020204" pitchFamily="34" charset="0"/>
              </a:rPr>
              <a:t>They tend to seek work involving operations and equipment. They may be attracted towards</a:t>
            </a:r>
          </a:p>
          <a:p>
            <a:endParaRPr lang="en-IE" sz="20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b="1" dirty="0">
                <a:latin typeface="Aptos" panose="020B0004020202020204" pitchFamily="34" charset="0"/>
              </a:rPr>
              <a:t>The Arts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b="1" dirty="0">
                <a:latin typeface="Aptos" panose="020B0004020202020204" pitchFamily="34" charset="0"/>
              </a:rPr>
              <a:t>Politics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b="1" dirty="0">
                <a:latin typeface="Aptos" panose="020B0004020202020204" pitchFamily="34" charset="0"/>
              </a:rPr>
              <a:t>Sports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b="1" dirty="0">
                <a:latin typeface="Aptos" panose="020B0004020202020204" pitchFamily="34" charset="0"/>
              </a:rPr>
              <a:t>Craftwork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b="1" dirty="0">
                <a:latin typeface="Aptos" panose="020B0004020202020204" pitchFamily="34" charset="0"/>
              </a:rPr>
              <a:t>Music &amp; Dance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b="1" dirty="0">
                <a:latin typeface="Aptos" panose="020B0004020202020204" pitchFamily="34" charset="0"/>
              </a:rPr>
              <a:t>Film &amp; Theatre</a:t>
            </a:r>
          </a:p>
          <a:p>
            <a:pPr marL="342900" indent="-342900">
              <a:buFontTx/>
              <a:buChar char="-"/>
            </a:pPr>
            <a:endParaRPr lang="en-IE" sz="2000" dirty="0"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C1B4F9-9B8B-FF15-98FC-B28314CC02A2}"/>
              </a:ext>
            </a:extLst>
          </p:cNvPr>
          <p:cNvSpPr txBox="1"/>
          <p:nvPr/>
        </p:nvSpPr>
        <p:spPr>
          <a:xfrm>
            <a:off x="6871154" y="717470"/>
            <a:ext cx="52484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000" b="1" dirty="0"/>
              <a:t>                      Famous Improvisors:</a:t>
            </a:r>
          </a:p>
          <a:p>
            <a:r>
              <a:rPr lang="en-IE" sz="2000" dirty="0"/>
              <a:t>Madonna, Lady Gaga and John F. Kennedy.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1E07FB-CE17-F2C2-0072-A41BD0E56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0371">
            <a:off x="7214837" y="1781605"/>
            <a:ext cx="2037393" cy="20701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D1AFDC-F02B-538F-DF20-6FDDDFA809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151" y="3994907"/>
            <a:ext cx="1721132" cy="19481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330281-5595-CC4F-9F52-9917530BC8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780000">
            <a:off x="9416168" y="1824213"/>
            <a:ext cx="2073754" cy="2073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4782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AC6C1-21FB-1E38-5C6B-2A61A6CC2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E9DD32-2011-5361-1264-A13B153C5C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50" y="257405"/>
            <a:ext cx="3539905" cy="19911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03143F-77C2-2AC7-36B7-0D073628AB9E}"/>
              </a:ext>
            </a:extLst>
          </p:cNvPr>
          <p:cNvSpPr txBox="1"/>
          <p:nvPr/>
        </p:nvSpPr>
        <p:spPr>
          <a:xfrm>
            <a:off x="1066895" y="1986928"/>
            <a:ext cx="798657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b="1" dirty="0">
                <a:solidFill>
                  <a:srgbClr val="0070C0"/>
                </a:solidFill>
                <a:latin typeface="Aptos" panose="020B0004020202020204" pitchFamily="34" charset="0"/>
              </a:rPr>
              <a:t>Theorists</a:t>
            </a:r>
            <a:r>
              <a:rPr lang="en-IE" sz="2000" dirty="0">
                <a:latin typeface="Aptos" panose="020B0004020202020204" pitchFamily="34" charset="0"/>
              </a:rPr>
              <a:t> like Knowledge and feel best about themselves when Solving Problems.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sz="20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>
                <a:latin typeface="Aptos" panose="020B0004020202020204" pitchFamily="34" charset="0"/>
              </a:rPr>
              <a:t>They tend to be Independent, Strong-Willed, Pragmatic and Logical.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sz="20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>
                <a:latin typeface="Aptos" panose="020B0004020202020204" pitchFamily="34" charset="0"/>
              </a:rPr>
              <a:t>They are Naturally Curious, and usually can see many sides to an argument.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sz="20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>
                <a:latin typeface="Aptos" panose="020B0004020202020204" pitchFamily="34" charset="0"/>
              </a:rPr>
              <a:t>They are excellent at understanding complexities and designing solutions to real or hypothetical problems.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4042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56BC2-38F4-0297-DB29-6FA461CD2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BD712A-B337-C885-0D9A-5FC010CBB863}"/>
              </a:ext>
            </a:extLst>
          </p:cNvPr>
          <p:cNvSpPr txBox="1"/>
          <p:nvPr/>
        </p:nvSpPr>
        <p:spPr>
          <a:xfrm>
            <a:off x="872614" y="773381"/>
            <a:ext cx="106097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800" b="1" dirty="0">
                <a:latin typeface="Aptos" panose="020B0004020202020204" pitchFamily="34" charset="0"/>
              </a:rPr>
              <a:t>Strengths &amp; Weaknesses of Theorists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541D7E-FC01-E01B-9424-B07FECE545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372" y="1763111"/>
            <a:ext cx="5921628" cy="33317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BBE077-A0B4-76AD-D796-C6A61FEF04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763111"/>
            <a:ext cx="5927145" cy="33317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0952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9767D-F3AE-0F9A-8305-8778BB3A4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18A0A2-FD1D-EED5-52B4-25FED1705479}"/>
              </a:ext>
            </a:extLst>
          </p:cNvPr>
          <p:cNvSpPr txBox="1"/>
          <p:nvPr/>
        </p:nvSpPr>
        <p:spPr>
          <a:xfrm>
            <a:off x="407673" y="411810"/>
            <a:ext cx="58060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800" b="1" dirty="0">
                <a:latin typeface="Aptos" panose="020B0004020202020204" pitchFamily="34" charset="0"/>
              </a:rPr>
              <a:t>Career interests of Theorists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443148-FB57-DDC7-AAA8-A8E49E60F0C8}"/>
              </a:ext>
            </a:extLst>
          </p:cNvPr>
          <p:cNvSpPr txBox="1"/>
          <p:nvPr/>
        </p:nvSpPr>
        <p:spPr>
          <a:xfrm>
            <a:off x="407673" y="1259018"/>
            <a:ext cx="619230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000" dirty="0">
                <a:latin typeface="Aptos" panose="020B0004020202020204" pitchFamily="34" charset="0"/>
              </a:rPr>
              <a:t>In education, Theorists are often drawn to </a:t>
            </a:r>
            <a:r>
              <a:rPr lang="en-IE" sz="2000" b="1" dirty="0">
                <a:latin typeface="Aptos" panose="020B0004020202020204" pitchFamily="34" charset="0"/>
              </a:rPr>
              <a:t>Science</a:t>
            </a:r>
            <a:r>
              <a:rPr lang="en-IE" sz="2000" dirty="0">
                <a:latin typeface="Aptos" panose="020B0004020202020204" pitchFamily="34" charset="0"/>
              </a:rPr>
              <a:t> and </a:t>
            </a:r>
            <a:r>
              <a:rPr lang="en-IE" sz="2000" b="1" dirty="0">
                <a:latin typeface="Aptos" panose="020B0004020202020204" pitchFamily="34" charset="0"/>
              </a:rPr>
              <a:t>Technology</a:t>
            </a:r>
            <a:r>
              <a:rPr lang="en-IE" sz="2000" dirty="0">
                <a:latin typeface="Aptos" panose="020B0004020202020204" pitchFamily="34" charset="0"/>
              </a:rPr>
              <a:t>. </a:t>
            </a:r>
          </a:p>
          <a:p>
            <a:endParaRPr lang="en-IE" sz="2000" dirty="0">
              <a:latin typeface="Aptos" panose="020B0004020202020204" pitchFamily="34" charset="0"/>
            </a:endParaRPr>
          </a:p>
          <a:p>
            <a:r>
              <a:rPr lang="en-IE" sz="2000" dirty="0">
                <a:latin typeface="Aptos" panose="020B0004020202020204" pitchFamily="34" charset="0"/>
              </a:rPr>
              <a:t>They usually seek careers involving Systems- whether Mechanical, Organic, Social or Organisational. They may be attracted towards the following sectors:</a:t>
            </a:r>
          </a:p>
          <a:p>
            <a:endParaRPr lang="en-IE" sz="20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b="1" dirty="0">
                <a:latin typeface="Aptos" panose="020B0004020202020204" pitchFamily="34" charset="0"/>
              </a:rPr>
              <a:t>Engineering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b="1" dirty="0">
                <a:latin typeface="Aptos" panose="020B0004020202020204" pitchFamily="34" charset="0"/>
              </a:rPr>
              <a:t>Scientist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b="1" dirty="0">
                <a:latin typeface="Aptos" panose="020B0004020202020204" pitchFamily="34" charset="0"/>
              </a:rPr>
              <a:t>Psychology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b="1" dirty="0">
                <a:latin typeface="Aptos" panose="020B0004020202020204" pitchFamily="34" charset="0"/>
              </a:rPr>
              <a:t>Economics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b="1" dirty="0">
                <a:latin typeface="Aptos" panose="020B0004020202020204" pitchFamily="34" charset="0"/>
              </a:rPr>
              <a:t>Medicine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b="1" dirty="0">
                <a:latin typeface="Aptos" panose="020B0004020202020204" pitchFamily="34" charset="0"/>
              </a:rPr>
              <a:t>Law</a:t>
            </a:r>
          </a:p>
          <a:p>
            <a:endParaRPr lang="en-IE" sz="2000" dirty="0"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2C6AC4-50D6-267A-99FD-0F04EAFBCACC}"/>
              </a:ext>
            </a:extLst>
          </p:cNvPr>
          <p:cNvSpPr txBox="1"/>
          <p:nvPr/>
        </p:nvSpPr>
        <p:spPr>
          <a:xfrm>
            <a:off x="6902055" y="539622"/>
            <a:ext cx="51062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000" b="1" dirty="0">
                <a:latin typeface="Aptos" panose="020B0004020202020204" pitchFamily="34" charset="0"/>
              </a:rPr>
              <a:t>                       Famous Theorists:</a:t>
            </a:r>
          </a:p>
          <a:p>
            <a:r>
              <a:rPr lang="en-IE" sz="2000" dirty="0">
                <a:latin typeface="Aptos" panose="020B0004020202020204" pitchFamily="34" charset="0"/>
              </a:rPr>
              <a:t>Albert Einstein, Bill Gates and </a:t>
            </a:r>
            <a:r>
              <a:rPr lang="en-IE" dirty="0">
                <a:latin typeface="Aptos" panose="020B0004020202020204" pitchFamily="34" charset="0"/>
              </a:rPr>
              <a:t>Dara Ó Briain</a:t>
            </a:r>
            <a:r>
              <a:rPr lang="en-IE" sz="2000" dirty="0">
                <a:latin typeface="Aptos" panose="020B00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7D3136-D8DB-2871-20F3-0CAD217C5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84981">
            <a:off x="7242303" y="1697248"/>
            <a:ext cx="2073717" cy="2392718"/>
          </a:xfrm>
          <a:prstGeom prst="rect">
            <a:avLst/>
          </a:prstGeom>
          <a:effectLst>
            <a:outerShdw blurRad="50800" dist="50800" dir="21540000" algn="ctr" rotWithShape="0">
              <a:srgbClr val="000000">
                <a:alpha val="12000"/>
              </a:srgbClr>
            </a:outerShdw>
            <a:softEdge rad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C4F842-5A68-2E4F-6D07-2D6F1D9525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206">
            <a:off x="9586184" y="1948120"/>
            <a:ext cx="2067124" cy="20995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8D9D5D-C0D5-BA44-D592-84CE6729F9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300000">
            <a:off x="8256838" y="3775596"/>
            <a:ext cx="2486097" cy="20229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3157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C6EB8C-8078-3C78-D502-25978F71F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19008518">
            <a:off x="2537977" y="3830284"/>
            <a:ext cx="611496" cy="5416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FB7C5A-39F4-48C9-CC56-5E28E9468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129" y="2213195"/>
            <a:ext cx="3378074" cy="15991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8A34B6-E6B9-BFA3-BD49-644AE97BB055}"/>
              </a:ext>
            </a:extLst>
          </p:cNvPr>
          <p:cNvSpPr txBox="1"/>
          <p:nvPr/>
        </p:nvSpPr>
        <p:spPr>
          <a:xfrm>
            <a:off x="0" y="1661088"/>
            <a:ext cx="6209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rgbClr val="0070C0"/>
                </a:solidFill>
              </a:rPr>
              <a:t>Step 1: </a:t>
            </a:r>
            <a:r>
              <a:rPr lang="en-IE" b="1" dirty="0"/>
              <a:t>Click on the Personality Quiz app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1912B1-6A00-5AAE-8FA5-78F7F1D58682}"/>
              </a:ext>
            </a:extLst>
          </p:cNvPr>
          <p:cNvSpPr txBox="1"/>
          <p:nvPr/>
        </p:nvSpPr>
        <p:spPr>
          <a:xfrm>
            <a:off x="5404989" y="1633773"/>
            <a:ext cx="5761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rgbClr val="0070C0"/>
                </a:solidFill>
              </a:rPr>
              <a:t>Step 2: </a:t>
            </a:r>
            <a:r>
              <a:rPr lang="en-IE" b="1" dirty="0"/>
              <a:t>Go through the Quiz by clicking on the answer that describes you best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44DC22-C7A5-1A5B-6A01-D52B31935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8117" y="2586351"/>
            <a:ext cx="6920950" cy="28023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24E359-4877-4EBB-A5C5-49FACB1C1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2896870">
            <a:off x="8385760" y="4203405"/>
            <a:ext cx="611496" cy="54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01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18AEB-817B-CA41-D3FD-B19A96156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9FCC182-D6B3-C48A-016B-B5F2F4BA8258}"/>
              </a:ext>
            </a:extLst>
          </p:cNvPr>
          <p:cNvSpPr txBox="1"/>
          <p:nvPr/>
        </p:nvSpPr>
        <p:spPr>
          <a:xfrm>
            <a:off x="710090" y="954364"/>
            <a:ext cx="7270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600" b="1" dirty="0">
                <a:solidFill>
                  <a:srgbClr val="0070C0"/>
                </a:solidFill>
                <a:latin typeface="Aptos" panose="02110004020202020204"/>
              </a:rPr>
              <a:t>At the end of the on-line questionnaire you will find out your Top Personality Type is. You will see a graph and can print or save a PDF report.</a:t>
            </a:r>
            <a:endParaRPr kumimoji="0" lang="en-IE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433392-55D4-AD5C-C5DA-431A6386A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10800000">
            <a:off x="1290165" y="1578487"/>
            <a:ext cx="764973" cy="788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CCA280-4482-41FB-5843-DCCA1BC41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8612" y="1674891"/>
            <a:ext cx="4754101" cy="44976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5ECA1A-F27A-97BE-C09F-175924481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623" y="2406693"/>
            <a:ext cx="4581029" cy="341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06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6C412-483C-1EB6-FCD6-1B058486F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B0CB7E7-2AEC-D03E-2233-4B387BF88DDC}"/>
              </a:ext>
            </a:extLst>
          </p:cNvPr>
          <p:cNvSpPr txBox="1">
            <a:spLocks/>
          </p:cNvSpPr>
          <p:nvPr/>
        </p:nvSpPr>
        <p:spPr>
          <a:xfrm>
            <a:off x="313943" y="1729342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F87122A-D325-1E86-D75D-573F08B517C7}"/>
              </a:ext>
            </a:extLst>
          </p:cNvPr>
          <p:cNvSpPr/>
          <p:nvPr/>
        </p:nvSpPr>
        <p:spPr>
          <a:xfrm>
            <a:off x="2722243" y="719710"/>
            <a:ext cx="6005366" cy="646332"/>
          </a:xfrm>
          <a:prstGeom prst="roundRect">
            <a:avLst/>
          </a:prstGeom>
          <a:solidFill>
            <a:srgbClr val="FFDB00"/>
          </a:solidFill>
          <a:ln>
            <a:solidFill>
              <a:srgbClr val="3C88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A5A5BD-0536-E735-EE88-B38E2D9E228A}"/>
              </a:ext>
            </a:extLst>
          </p:cNvPr>
          <p:cNvSpPr txBox="1"/>
          <p:nvPr/>
        </p:nvSpPr>
        <p:spPr>
          <a:xfrm>
            <a:off x="3132529" y="798218"/>
            <a:ext cx="5462831" cy="461665"/>
          </a:xfrm>
          <a:prstGeom prst="rect">
            <a:avLst/>
          </a:prstGeom>
          <a:solidFill>
            <a:srgbClr val="FFDB00"/>
          </a:solidFill>
          <a:ln>
            <a:solidFill>
              <a:srgbClr val="FFDB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C88CB"/>
                </a:solidFill>
              </a:rPr>
              <a:t>Exercise: Personality Quiz Reflection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14F0CAF-3D82-D948-418B-8C3D569AA71F}"/>
              </a:ext>
            </a:extLst>
          </p:cNvPr>
          <p:cNvSpPr txBox="1">
            <a:spLocks/>
          </p:cNvSpPr>
          <p:nvPr/>
        </p:nvSpPr>
        <p:spPr>
          <a:xfrm>
            <a:off x="1183595" y="1729342"/>
            <a:ext cx="10694461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89D0CC-C1E5-2AE6-5DBC-AA3B72EB9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3769072" flipV="1">
            <a:off x="1156444" y="3272772"/>
            <a:ext cx="683853" cy="7052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6EB826-BBE7-A924-3CFA-84CA74E2EEE7}"/>
              </a:ext>
            </a:extLst>
          </p:cNvPr>
          <p:cNvSpPr txBox="1"/>
          <p:nvPr/>
        </p:nvSpPr>
        <p:spPr>
          <a:xfrm>
            <a:off x="313943" y="1592881"/>
            <a:ext cx="10948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It is important to include your thoughts and learning on your results and how these match to career areas: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E2C77D-8EFE-B591-A70B-6ADF7FF59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1133" y="2001665"/>
            <a:ext cx="5388410" cy="42254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26234E-F912-8A72-41B1-78BF0B30F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3145" y="3020711"/>
            <a:ext cx="33147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03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450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FC1CE-EE0A-DD58-D549-5D14C9BC5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840BF4-709B-841C-E4DF-745B43DDFDC8}"/>
              </a:ext>
            </a:extLst>
          </p:cNvPr>
          <p:cNvSpPr txBox="1"/>
          <p:nvPr/>
        </p:nvSpPr>
        <p:spPr>
          <a:xfrm>
            <a:off x="5837637" y="4725573"/>
            <a:ext cx="2549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Montserrat Medium" pitchFamily="2" charset="77"/>
              </a:rPr>
              <a:t>13-minute video. </a:t>
            </a:r>
            <a:r>
              <a:rPr lang="en-IE" sz="1200" dirty="0">
                <a:latin typeface="Montserrat" pitchFamily="2" charset="77"/>
              </a:rPr>
              <a:t>How rare is your personality type video?</a:t>
            </a:r>
            <a:endParaRPr lang="en-US" sz="1200" dirty="0"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447CEB-17E5-236F-1B70-5541B56DBDD5}"/>
              </a:ext>
            </a:extLst>
          </p:cNvPr>
          <p:cNvSpPr txBox="1"/>
          <p:nvPr/>
        </p:nvSpPr>
        <p:spPr>
          <a:xfrm>
            <a:off x="5827600" y="2677595"/>
            <a:ext cx="2549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Montserrat Medium" pitchFamily="2" charset="77"/>
              </a:rPr>
              <a:t>15-minute video. </a:t>
            </a:r>
            <a:r>
              <a:rPr lang="en-US" sz="1200" dirty="0">
                <a:latin typeface="Montserrat" pitchFamily="2" charset="77"/>
              </a:rPr>
              <a:t>Personality and the brain Ted Talk.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DC36CA-2BD2-EB37-DABF-FE83D53FF664}"/>
              </a:ext>
            </a:extLst>
          </p:cNvPr>
          <p:cNvSpPr txBox="1"/>
          <p:nvPr/>
        </p:nvSpPr>
        <p:spPr>
          <a:xfrm>
            <a:off x="5827599" y="860449"/>
            <a:ext cx="254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Montserrat Medium" pitchFamily="2" charset="77"/>
              </a:rPr>
              <a:t>11-minute video. </a:t>
            </a:r>
            <a:r>
              <a:rPr lang="en-IE" sz="1200" dirty="0">
                <a:latin typeface="Montserrat" pitchFamily="2" charset="77"/>
              </a:rPr>
              <a:t>The concept of personality </a:t>
            </a:r>
            <a:endParaRPr lang="en-US" sz="1200" dirty="0">
              <a:latin typeface="Montserrat" pitchFamily="2" charset="77"/>
            </a:endParaRPr>
          </a:p>
        </p:txBody>
      </p:sp>
      <p:pic>
        <p:nvPicPr>
          <p:cNvPr id="8" name="Online Media 10" descr="Myers Briggs Personality Types Explained - Which One Are You?">
            <a:hlinkClick r:id="" action="ppaction://media"/>
            <a:extLst>
              <a:ext uri="{FF2B5EF4-FFF2-40B4-BE49-F238E27FC236}">
                <a16:creationId xmlns:a16="http://schemas.microsoft.com/office/drawing/2014/main" id="{5FBFBBEF-C439-0F49-3117-9F47B2F732A0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2534970" y="613193"/>
            <a:ext cx="2969797" cy="1677936"/>
          </a:xfrm>
          <a:prstGeom prst="rect">
            <a:avLst/>
          </a:prstGeom>
        </p:spPr>
      </p:pic>
      <p:pic>
        <p:nvPicPr>
          <p:cNvPr id="9" name="Online Media 11" descr="Your personality and your brain | Scott Schwefel | TEDxBrookings">
            <a:hlinkClick r:id="" action="ppaction://media"/>
            <a:extLst>
              <a:ext uri="{FF2B5EF4-FFF2-40B4-BE49-F238E27FC236}">
                <a16:creationId xmlns:a16="http://schemas.microsoft.com/office/drawing/2014/main" id="{22BC8E67-84A3-3053-4735-AA2A23BB0C77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8"/>
          <a:stretch>
            <a:fillRect/>
          </a:stretch>
        </p:blipFill>
        <p:spPr>
          <a:xfrm>
            <a:off x="2534970" y="2367067"/>
            <a:ext cx="2969797" cy="1677936"/>
          </a:xfrm>
          <a:prstGeom prst="rect">
            <a:avLst/>
          </a:prstGeom>
        </p:spPr>
      </p:pic>
      <p:pic>
        <p:nvPicPr>
          <p:cNvPr id="10" name="Online Media 16" descr="How Rare is Your 16 Personalities Type?">
            <a:hlinkClick r:id="" action="ppaction://media"/>
            <a:extLst>
              <a:ext uri="{FF2B5EF4-FFF2-40B4-BE49-F238E27FC236}">
                <a16:creationId xmlns:a16="http://schemas.microsoft.com/office/drawing/2014/main" id="{84F5FD9A-09D1-D555-6E29-98E3536AB9F2}"/>
              </a:ext>
            </a:extLst>
          </p:cNvPr>
          <p:cNvPicPr>
            <a:picLocks noRot="1" noChangeAspect="1"/>
          </p:cNvPicPr>
          <p:nvPr>
            <a:videoFile r:link="rId4"/>
          </p:nvPr>
        </p:nvPicPr>
        <p:blipFill>
          <a:blip r:embed="rId9"/>
          <a:stretch>
            <a:fillRect/>
          </a:stretch>
        </p:blipFill>
        <p:spPr>
          <a:xfrm>
            <a:off x="2534968" y="4348270"/>
            <a:ext cx="2969799" cy="16779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63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AC715E-7365-8439-C8CE-2147A3EF9E1B}"/>
              </a:ext>
            </a:extLst>
          </p:cNvPr>
          <p:cNvSpPr txBox="1"/>
          <p:nvPr/>
        </p:nvSpPr>
        <p:spPr>
          <a:xfrm>
            <a:off x="1874068" y="1723103"/>
            <a:ext cx="9370336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200" dirty="0">
                <a:latin typeface="Aptos" panose="020B0004020202020204" pitchFamily="34" charset="0"/>
              </a:rPr>
              <a:t>Understand the definition of the term Personality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2200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200" dirty="0">
                <a:latin typeface="Aptos" panose="020B0004020202020204" pitchFamily="34" charset="0"/>
              </a:rPr>
              <a:t>Have a deeper idea of other people, understand how they are alike, how they are different, and why they do what they do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2200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200" dirty="0">
                <a:latin typeface="Aptos" panose="020B0004020202020204" pitchFamily="34" charset="0"/>
              </a:rPr>
              <a:t>Know about the Four Types: </a:t>
            </a:r>
            <a:r>
              <a:rPr lang="en-IE" sz="2200" b="1" dirty="0">
                <a:latin typeface="Aptos" panose="020B0004020202020204" pitchFamily="34" charset="0"/>
              </a:rPr>
              <a:t>Improvisor, Stabiliser, Theorist and Idealist</a:t>
            </a:r>
            <a:r>
              <a:rPr lang="en-IE" sz="2200" dirty="0">
                <a:latin typeface="Aptos" panose="020B000402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2200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200" dirty="0">
                <a:latin typeface="Aptos" panose="020B0004020202020204" pitchFamily="34" charset="0"/>
              </a:rPr>
              <a:t>To understand personality types and how this can influence career choice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2200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200" dirty="0">
                <a:latin typeface="Aptos" panose="020B0004020202020204" pitchFamily="34" charset="0"/>
              </a:rPr>
              <a:t>To reflect on your own top Personality Type; the strengths and weaknesses and careers that might suit you</a:t>
            </a:r>
          </a:p>
        </p:txBody>
      </p:sp>
    </p:spTree>
    <p:extLst>
      <p:ext uri="{BB962C8B-B14F-4D97-AF65-F5344CB8AC3E}">
        <p14:creationId xmlns:p14="http://schemas.microsoft.com/office/powerpoint/2010/main" val="1536825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E4CDCB6-925F-C4E3-8745-0A949AC42BB8}"/>
              </a:ext>
            </a:extLst>
          </p:cNvPr>
          <p:cNvSpPr txBox="1"/>
          <p:nvPr/>
        </p:nvSpPr>
        <p:spPr>
          <a:xfrm>
            <a:off x="3859459" y="1382286"/>
            <a:ext cx="8175279" cy="47089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/>
              <a:t>Everybody has a personality - it’s what makes us unique. Our personality is one of the building blocks of who we are – it influences our values, interests, how we learn, what we notice and how well we get on with others. </a:t>
            </a:r>
          </a:p>
          <a:p>
            <a:endParaRPr lang="en-I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/>
              <a:t>Our personality seems to be partly formed when we are born, and develops and grows according to our experiences through our life. </a:t>
            </a:r>
          </a:p>
          <a:p>
            <a:endParaRPr lang="en-IE" sz="2000" dirty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/>
              <a:t>There are lots of theories about personality, but no one theory seems to account for everything.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sz="2000" dirty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/>
              <a:t>In MyFuture+ you will explore </a:t>
            </a:r>
            <a:r>
              <a:rPr lang="en-IE" sz="2000" b="1" dirty="0"/>
              <a:t>one theory </a:t>
            </a:r>
            <a:r>
              <a:rPr lang="en-IE" sz="2000" dirty="0"/>
              <a:t>based on the “Kiersey temperament sorter” and understand </a:t>
            </a:r>
            <a:r>
              <a:rPr lang="en-IE" sz="2000" b="1" dirty="0"/>
              <a:t>4 types </a:t>
            </a:r>
            <a:r>
              <a:rPr lang="en-IE" sz="2000" dirty="0"/>
              <a:t>in this lesson. This will help you to understand your </a:t>
            </a:r>
            <a:r>
              <a:rPr lang="en-IE" sz="2000" b="1" dirty="0"/>
              <a:t>top one </a:t>
            </a:r>
            <a:r>
              <a:rPr lang="en-IE" sz="2000" dirty="0"/>
              <a:t>and some jobs/careers that might be a good fit for you. </a:t>
            </a:r>
            <a:endParaRPr lang="en-IE" sz="2000" dirty="0"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A8B55C-738D-4388-D55F-8D14292005F6}"/>
              </a:ext>
            </a:extLst>
          </p:cNvPr>
          <p:cNvSpPr txBox="1"/>
          <p:nvPr/>
        </p:nvSpPr>
        <p:spPr>
          <a:xfrm>
            <a:off x="5199373" y="591355"/>
            <a:ext cx="52758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3200" b="1" dirty="0"/>
              <a:t>      </a:t>
            </a:r>
            <a:r>
              <a:rPr lang="en-IE" sz="3200" b="1" dirty="0">
                <a:solidFill>
                  <a:srgbClr val="0070C0"/>
                </a:solidFill>
              </a:rPr>
              <a:t>Personality</a:t>
            </a:r>
            <a:r>
              <a:rPr lang="en-IE" sz="3200" b="1" dirty="0">
                <a:solidFill>
                  <a:srgbClr val="0070C0"/>
                </a:solidFill>
                <a:latin typeface="Montserrat" pitchFamily="2" charset="77"/>
              </a:rPr>
              <a:t> </a:t>
            </a:r>
            <a:r>
              <a:rPr lang="en-IE" sz="3200" b="1" dirty="0">
                <a:solidFill>
                  <a:srgbClr val="0070C0"/>
                </a:solidFill>
              </a:rPr>
              <a:t>– What is it?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7AB07F-461A-B30A-EFE2-3EF394DF4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" y="4607096"/>
            <a:ext cx="2500893" cy="14330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8834A4-A9FF-46C0-731D-36A21D6BFB00}"/>
              </a:ext>
            </a:extLst>
          </p:cNvPr>
          <p:cNvSpPr txBox="1"/>
          <p:nvPr/>
        </p:nvSpPr>
        <p:spPr>
          <a:xfrm>
            <a:off x="456026" y="1345778"/>
            <a:ext cx="275701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i="1" dirty="0">
                <a:latin typeface="+mj-lt"/>
              </a:rPr>
              <a:t>”Personality is to a person what perfume is to a flower.”</a:t>
            </a:r>
          </a:p>
          <a:p>
            <a:pPr algn="ctr"/>
            <a:endParaRPr lang="en-IE" sz="2800" b="1" dirty="0">
              <a:latin typeface="+mj-lt"/>
            </a:endParaRPr>
          </a:p>
          <a:p>
            <a:pPr algn="ctr"/>
            <a:r>
              <a:rPr lang="en-IE" sz="2800" b="1" dirty="0">
                <a:latin typeface="+mj-lt"/>
              </a:rPr>
              <a:t>- Charles M. Schwab</a:t>
            </a:r>
            <a:endParaRPr lang="en-US" sz="2800" b="1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8927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73C0EE-3638-ECD7-AA87-91528E6CE5B7}"/>
              </a:ext>
            </a:extLst>
          </p:cNvPr>
          <p:cNvSpPr txBox="1"/>
          <p:nvPr/>
        </p:nvSpPr>
        <p:spPr>
          <a:xfrm>
            <a:off x="3367553" y="0"/>
            <a:ext cx="52758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400" b="1" dirty="0"/>
              <a:t>Personality</a:t>
            </a:r>
            <a:r>
              <a:rPr lang="en-IE" sz="2400" b="1" dirty="0">
                <a:latin typeface="Montserrat" pitchFamily="2" charset="77"/>
              </a:rPr>
              <a:t> </a:t>
            </a:r>
            <a:r>
              <a:rPr lang="en-IE" sz="2400" b="1" dirty="0"/>
              <a:t>– The 4 Types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735369-F049-89D4-F13D-1EDFD3843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13" y="759414"/>
            <a:ext cx="1842225" cy="2544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D75182-9725-DA00-4392-037F9EFBA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1219" y="461665"/>
            <a:ext cx="1890696" cy="2841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B66465-39FA-5F1A-E22C-FF4420C0C6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813" y="3554561"/>
            <a:ext cx="2120793" cy="26119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5AD1A9-1626-34F6-45CA-18541B863C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0849" y="3554561"/>
            <a:ext cx="1851903" cy="25842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F9AE88-F411-4DAE-B71B-A661ED55C7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9998" y="682410"/>
            <a:ext cx="6201275" cy="549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34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3242877-7163-F2ED-E4A7-946B2D67C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95" y="192624"/>
            <a:ext cx="3565585" cy="20056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4448FA-BA9C-A999-9C56-F8921497A778}"/>
              </a:ext>
            </a:extLst>
          </p:cNvPr>
          <p:cNvSpPr txBox="1"/>
          <p:nvPr/>
        </p:nvSpPr>
        <p:spPr>
          <a:xfrm>
            <a:off x="919599" y="1969266"/>
            <a:ext cx="834209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Idealists </a:t>
            </a:r>
            <a:r>
              <a:rPr lang="en-I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are concerned with personal growth and want their life to be meaningful and significant.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They like to be with people, sharing with them, encouraging them and helping them to grow and develop.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This is the most philosophical of the four personality types.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They place a high value on being true and honest with themselves and others</a:t>
            </a:r>
            <a:r>
              <a:rPr lang="en-IE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and are always ready to help out when a friend needs them.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710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ADFAB-AE34-3457-C4FD-BED346074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8B008C-448C-42B5-EF14-D3DC99AF9724}"/>
              </a:ext>
            </a:extLst>
          </p:cNvPr>
          <p:cNvSpPr txBox="1"/>
          <p:nvPr/>
        </p:nvSpPr>
        <p:spPr>
          <a:xfrm>
            <a:off x="791134" y="702072"/>
            <a:ext cx="106097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800" b="1" dirty="0">
                <a:latin typeface="Aptos" panose="020B0004020202020204" pitchFamily="34" charset="0"/>
              </a:rPr>
              <a:t>Strengths &amp; Weaknesses of </a:t>
            </a:r>
            <a:r>
              <a:rPr lang="en-IE" sz="2800" b="1" dirty="0">
                <a:solidFill>
                  <a:srgbClr val="0070C0"/>
                </a:solidFill>
                <a:latin typeface="Aptos" panose="020B0004020202020204" pitchFamily="34" charset="0"/>
              </a:rPr>
              <a:t>Idealists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055110-A716-B6B7-8AE1-76F99C2E4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52" y="1832568"/>
            <a:ext cx="6072548" cy="3414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3B45A9-7D24-A375-55EB-167BC43526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9454" y="1832568"/>
            <a:ext cx="6076952" cy="34147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8930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B90B0-3BF9-3E64-B3EA-4C5C8AB99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erson with curly hair&#10;&#10;Description automatically generated with medium confidence">
            <a:extLst>
              <a:ext uri="{FF2B5EF4-FFF2-40B4-BE49-F238E27FC236}">
                <a16:creationId xmlns:a16="http://schemas.microsoft.com/office/drawing/2014/main" id="{2D995E04-F2DD-992A-8192-3DDA1EB462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4362">
            <a:off x="7133371" y="1519414"/>
            <a:ext cx="1609135" cy="1609135"/>
          </a:xfrm>
          <a:prstGeom prst="rect">
            <a:avLst/>
          </a:prstGeom>
          <a:effectLst>
            <a:outerShdw blurRad="50800" dist="50800" dir="21540000" algn="ctr" rotWithShape="0">
              <a:srgbClr val="000000">
                <a:alpha val="12000"/>
              </a:srgbClr>
            </a:outerShdw>
            <a:softEdge rad="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6E17E5C-2FC1-C55A-A2F7-870F16A39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">
            <a:off x="9135637" y="1444050"/>
            <a:ext cx="1720907" cy="18686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91DDD29-20BD-BC88-4945-76D1BEE355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5125" y="3007927"/>
            <a:ext cx="1652100" cy="233237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014DA02-AAB1-FC5F-70BD-8D39FA16DBB8}"/>
              </a:ext>
            </a:extLst>
          </p:cNvPr>
          <p:cNvSpPr txBox="1"/>
          <p:nvPr/>
        </p:nvSpPr>
        <p:spPr>
          <a:xfrm>
            <a:off x="6897968" y="552601"/>
            <a:ext cx="502601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000" b="1" dirty="0">
                <a:latin typeface="+mj-lt"/>
              </a:rPr>
              <a:t>                              Famous Idealists </a:t>
            </a:r>
          </a:p>
          <a:p>
            <a:r>
              <a:rPr lang="en-IE" sz="1800" dirty="0">
                <a:latin typeface="+mj-lt"/>
              </a:rPr>
              <a:t>Oprah Winfrey, </a:t>
            </a:r>
            <a:r>
              <a:rPr lang="en-IE" dirty="0">
                <a:latin typeface="+mj-lt"/>
              </a:rPr>
              <a:t>Saoirse Ronan and Mahatma Gandhi </a:t>
            </a:r>
            <a:endParaRPr lang="en-IE" sz="1800" dirty="0"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D14533-4E2E-3ED2-8FD3-BE9C6B52C52A}"/>
              </a:ext>
            </a:extLst>
          </p:cNvPr>
          <p:cNvSpPr txBox="1"/>
          <p:nvPr/>
        </p:nvSpPr>
        <p:spPr>
          <a:xfrm>
            <a:off x="698900" y="627308"/>
            <a:ext cx="52154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800" b="1" dirty="0">
                <a:latin typeface="Aptos" panose="020B0004020202020204" pitchFamily="34" charset="0"/>
              </a:rPr>
              <a:t>Career interests of </a:t>
            </a:r>
            <a:r>
              <a:rPr lang="en-IE" sz="2800" b="1" dirty="0">
                <a:solidFill>
                  <a:srgbClr val="0070C0"/>
                </a:solidFill>
                <a:latin typeface="Aptos" panose="020B0004020202020204" pitchFamily="34" charset="0"/>
              </a:rPr>
              <a:t>Idealists: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AD3D12-EA31-696C-0345-8B1FC6B011B9}"/>
              </a:ext>
            </a:extLst>
          </p:cNvPr>
          <p:cNvSpPr txBox="1"/>
          <p:nvPr/>
        </p:nvSpPr>
        <p:spPr>
          <a:xfrm>
            <a:off x="520741" y="1178758"/>
            <a:ext cx="6345373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000" b="1" dirty="0"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Idealists can be happy in a very wide range of career areas. </a:t>
            </a:r>
          </a:p>
          <a:p>
            <a:endParaRPr lang="en-IE" sz="2000" dirty="0">
              <a:latin typeface="Aptos" panose="020B0004020202020204" pitchFamily="34" charset="0"/>
            </a:endParaRPr>
          </a:p>
          <a:p>
            <a:r>
              <a:rPr lang="en-IE" sz="2000" dirty="0">
                <a:latin typeface="Aptos" panose="020B0004020202020204" pitchFamily="34" charset="0"/>
              </a:rPr>
              <a:t>Idealists tend to study the </a:t>
            </a:r>
            <a:r>
              <a:rPr lang="en-IE" sz="2000" b="1" dirty="0">
                <a:latin typeface="Aptos" panose="020B0004020202020204" pitchFamily="34" charset="0"/>
              </a:rPr>
              <a:t>Humanities and Caring Professions</a:t>
            </a:r>
            <a:r>
              <a:rPr lang="en-IE" sz="2000" dirty="0">
                <a:latin typeface="Aptos" panose="020B0004020202020204" pitchFamily="34" charset="0"/>
              </a:rPr>
              <a:t>. They seek careers facilitating the personal growth of others, whether through education, counselling, or other pursuits that promote the happiness and fulfilment of individuals and society. </a:t>
            </a:r>
          </a:p>
          <a:p>
            <a:endParaRPr lang="en-IE" sz="2000" dirty="0">
              <a:latin typeface="Aptos" panose="020B0004020202020204" pitchFamily="34" charset="0"/>
            </a:endParaRPr>
          </a:p>
          <a:p>
            <a:r>
              <a:rPr lang="en-IE" sz="2000" dirty="0">
                <a:latin typeface="Aptos" panose="020B0004020202020204" pitchFamily="34" charset="0"/>
              </a:rPr>
              <a:t>Sectors include:</a:t>
            </a:r>
          </a:p>
          <a:p>
            <a:endParaRPr lang="en-IE" sz="2000" dirty="0">
              <a:latin typeface="Aptos" panose="020B00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b="1" dirty="0">
                <a:latin typeface="Aptos" panose="020B0004020202020204" pitchFamily="34" charset="0"/>
              </a:rPr>
              <a:t>Human Resources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b="1" dirty="0">
                <a:latin typeface="Aptos" panose="020B0004020202020204" pitchFamily="34" charset="0"/>
              </a:rPr>
              <a:t>Teaching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b="1" dirty="0">
                <a:latin typeface="Aptos" panose="020B0004020202020204" pitchFamily="34" charset="0"/>
              </a:rPr>
              <a:t>Counselling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b="1" dirty="0">
                <a:latin typeface="Aptos" panose="020B0004020202020204" pitchFamily="34" charset="0"/>
              </a:rPr>
              <a:t>Consulting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b="1" dirty="0">
                <a:latin typeface="Aptos" panose="020B0004020202020204" pitchFamily="34" charset="0"/>
              </a:rPr>
              <a:t>The Arts</a:t>
            </a:r>
            <a:endParaRPr lang="en-IE" sz="2000" dirty="0">
              <a:latin typeface="Aptos" panose="020B00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0980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A2349-A76B-03CD-15D7-C3923DD2D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6EB893-2665-EF07-F9C1-9A64E1D59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2158" y="660809"/>
            <a:ext cx="3638550" cy="1009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B2F41A-C96E-8D98-7861-0EF06416949D}"/>
              </a:ext>
            </a:extLst>
          </p:cNvPr>
          <p:cNvSpPr txBox="1"/>
          <p:nvPr/>
        </p:nvSpPr>
        <p:spPr>
          <a:xfrm>
            <a:off x="770983" y="2134522"/>
            <a:ext cx="828248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b="1" dirty="0">
                <a:solidFill>
                  <a:srgbClr val="0070C0"/>
                </a:solidFill>
                <a:latin typeface="Aptos" panose="020B0004020202020204" pitchFamily="34" charset="0"/>
              </a:rPr>
              <a:t>Stabilisers</a:t>
            </a:r>
            <a:r>
              <a:rPr lang="en-IE" sz="2000" dirty="0">
                <a:latin typeface="Aptos" panose="020B0004020202020204" pitchFamily="34" charset="0"/>
              </a:rPr>
              <a:t> value Law and Order.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sz="20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>
                <a:latin typeface="Aptos" panose="020B0004020202020204" pitchFamily="34" charset="0"/>
              </a:rPr>
              <a:t>They like when there are Clear Rules and Guidelines and are driven by a strong motivation to Serve our Society’s Needs.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sz="20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>
                <a:latin typeface="Aptos" panose="020B0004020202020204" pitchFamily="34" charset="0"/>
              </a:rPr>
              <a:t>They respect Authority and the Chain of Command.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sz="20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>
                <a:latin typeface="Aptos" panose="020B0004020202020204" pitchFamily="34" charset="0"/>
              </a:rPr>
              <a:t>They are bound by a Sense of Duty to do the Right Thing, which tends to make them Reliable, Dependable and Responsible.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756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BEC3F-E1E3-8180-9861-53A28BEC7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37BADC-E6EB-8D35-862E-55AB8DEAF577}"/>
              </a:ext>
            </a:extLst>
          </p:cNvPr>
          <p:cNvSpPr txBox="1"/>
          <p:nvPr/>
        </p:nvSpPr>
        <p:spPr>
          <a:xfrm>
            <a:off x="791134" y="702072"/>
            <a:ext cx="106097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Strengths &amp; Weaknesses of </a:t>
            </a:r>
            <a:r>
              <a:rPr kumimoji="0" lang="en-IE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Stabilisers</a:t>
            </a:r>
            <a:r>
              <a:rPr kumimoji="0" lang="en-I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3E9B8E-5426-3CFD-656A-F5F462A05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59064"/>
            <a:ext cx="6052554" cy="3403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434109-30CC-BB81-85E5-9DBD94DA1C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2554" y="1532007"/>
            <a:ext cx="6116471" cy="34309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56550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085D46-BBE9-4946-9D8C-A22661DBD5C0}:2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085D46-BBE9-4946-9D8C-A22661DBD5C0}:25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085D46-BBE9-4946-9D8C-A22661DBD5C0}:25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085D46-BBE9-4946-9D8C-A22661DBD5C0}:25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085D46-BBE9-4946-9D8C-A22661DBD5C0}:2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085D46-BBE9-4946-9D8C-A22661DBD5C0}:2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085D46-BBE9-4946-9D8C-A22661DBD5C0}:25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085D46-BBE9-4946-9D8C-A22661DBD5C0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085D46-BBE9-4946-9D8C-A22661DBD5C0}:2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085D46-BBE9-4946-9D8C-A22661DBD5C0}:25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085D46-BBE9-4946-9D8C-A22661DBD5C0}:2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085D46-BBE9-4946-9D8C-A22661DBD5C0}:25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085D46-BBE9-4946-9D8C-A22661DBD5C0}:25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9848</TotalTime>
  <Words>938</Words>
  <Application>Microsoft Office PowerPoint</Application>
  <PresentationFormat>Widescreen</PresentationFormat>
  <Paragraphs>136</Paragraphs>
  <Slides>21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Aptos</vt:lpstr>
      <vt:lpstr>Arial</vt:lpstr>
      <vt:lpstr>Calibri</vt:lpstr>
      <vt:lpstr>Montserrat</vt:lpstr>
      <vt:lpstr>Montserrat Medium</vt:lpstr>
      <vt:lpstr>Montserrat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 Carton</dc:creator>
  <cp:lastModifiedBy>Bernadette Walsh</cp:lastModifiedBy>
  <cp:revision>63</cp:revision>
  <dcterms:created xsi:type="dcterms:W3CDTF">2025-08-13T18:47:45Z</dcterms:created>
  <dcterms:modified xsi:type="dcterms:W3CDTF">2026-03-25T15:50:06Z</dcterms:modified>
</cp:coreProperties>
</file>